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Lst>
  <p:notesMasterIdLst>
    <p:notesMasterId r:id="rId67"/>
  </p:notesMasterIdLst>
  <p:handoutMasterIdLst>
    <p:handoutMasterId r:id="rId68"/>
  </p:handoutMasterIdLst>
  <p:sldIdLst>
    <p:sldId id="258" r:id="rId5"/>
    <p:sldId id="688" r:id="rId6"/>
    <p:sldId id="706" r:id="rId7"/>
    <p:sldId id="821" r:id="rId8"/>
    <p:sldId id="851" r:id="rId9"/>
    <p:sldId id="812" r:id="rId10"/>
    <p:sldId id="832" r:id="rId11"/>
    <p:sldId id="817" r:id="rId12"/>
    <p:sldId id="848" r:id="rId13"/>
    <p:sldId id="850" r:id="rId14"/>
    <p:sldId id="862" r:id="rId15"/>
    <p:sldId id="849" r:id="rId16"/>
    <p:sldId id="847" r:id="rId17"/>
    <p:sldId id="858" r:id="rId18"/>
    <p:sldId id="860" r:id="rId19"/>
    <p:sldId id="733" r:id="rId20"/>
    <p:sldId id="822" r:id="rId21"/>
    <p:sldId id="854" r:id="rId22"/>
    <p:sldId id="818" r:id="rId23"/>
    <p:sldId id="855" r:id="rId24"/>
    <p:sldId id="857" r:id="rId25"/>
    <p:sldId id="844" r:id="rId26"/>
    <p:sldId id="853" r:id="rId27"/>
    <p:sldId id="882" r:id="rId28"/>
    <p:sldId id="872" r:id="rId29"/>
    <p:sldId id="871" r:id="rId30"/>
    <p:sldId id="867" r:id="rId31"/>
    <p:sldId id="636" r:id="rId32"/>
    <p:sldId id="881" r:id="rId33"/>
    <p:sldId id="895" r:id="rId34"/>
    <p:sldId id="808" r:id="rId35"/>
    <p:sldId id="791" r:id="rId36"/>
    <p:sldId id="890" r:id="rId37"/>
    <p:sldId id="801" r:id="rId38"/>
    <p:sldId id="838" r:id="rId39"/>
    <p:sldId id="845" r:id="rId40"/>
    <p:sldId id="596" r:id="rId41"/>
    <p:sldId id="891" r:id="rId42"/>
    <p:sldId id="875" r:id="rId43"/>
    <p:sldId id="876" r:id="rId44"/>
    <p:sldId id="877" r:id="rId45"/>
    <p:sldId id="878" r:id="rId46"/>
    <p:sldId id="879" r:id="rId47"/>
    <p:sldId id="893" r:id="rId48"/>
    <p:sldId id="892" r:id="rId49"/>
    <p:sldId id="873" r:id="rId50"/>
    <p:sldId id="883" r:id="rId51"/>
    <p:sldId id="886" r:id="rId52"/>
    <p:sldId id="885" r:id="rId53"/>
    <p:sldId id="874" r:id="rId54"/>
    <p:sldId id="889" r:id="rId55"/>
    <p:sldId id="864" r:id="rId56"/>
    <p:sldId id="866" r:id="rId57"/>
    <p:sldId id="865" r:id="rId58"/>
    <p:sldId id="828" r:id="rId59"/>
    <p:sldId id="887" r:id="rId60"/>
    <p:sldId id="868" r:id="rId61"/>
    <p:sldId id="861" r:id="rId62"/>
    <p:sldId id="869" r:id="rId63"/>
    <p:sldId id="870" r:id="rId64"/>
    <p:sldId id="800" r:id="rId65"/>
    <p:sldId id="80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BA3076-2ABF-45ED-81F9-15EC205E84E4}">
          <p14:sldIdLst>
            <p14:sldId id="258"/>
          </p14:sldIdLst>
        </p14:section>
        <p14:section name="Contents" id="{7797F0B3-CF3D-F549-BB35-79F7235675AD}">
          <p14:sldIdLst>
            <p14:sldId id="688"/>
          </p14:sldIdLst>
        </p14:section>
        <p14:section name="Intro and Brief" id="{644DB442-3837-A143-A3C0-EE2D73ACCA9E}">
          <p14:sldIdLst>
            <p14:sldId id="706"/>
            <p14:sldId id="821"/>
            <p14:sldId id="851"/>
          </p14:sldIdLst>
        </p14:section>
        <p14:section name="P1: Chance Quality Modeling" id="{DB054D85-3F0A-164C-ABD7-D644AD4A84E6}">
          <p14:sldIdLst>
            <p14:sldId id="812"/>
            <p14:sldId id="832"/>
            <p14:sldId id="817"/>
            <p14:sldId id="848"/>
            <p14:sldId id="850"/>
            <p14:sldId id="862"/>
            <p14:sldId id="849"/>
            <p14:sldId id="847"/>
            <p14:sldId id="858"/>
            <p14:sldId id="860"/>
          </p14:sldIdLst>
        </p14:section>
        <p14:section name="P2: Application of Tracking data" id="{73DCDAE6-1AAC-1243-BCEC-D2A82EA0AD39}">
          <p14:sldIdLst>
            <p14:sldId id="733"/>
            <p14:sldId id="822"/>
            <p14:sldId id="854"/>
            <p14:sldId id="818"/>
            <p14:sldId id="855"/>
          </p14:sldIdLst>
        </p14:section>
        <p14:section name="P3: Application of the CQM with Metrica Sports data" id="{E8BFBBB6-46A3-9C48-A91B-F91EAA3F3D45}">
          <p14:sldIdLst>
            <p14:sldId id="857"/>
            <p14:sldId id="844"/>
            <p14:sldId id="853"/>
            <p14:sldId id="882"/>
            <p14:sldId id="872"/>
          </p14:sldIdLst>
        </p14:section>
        <p14:section name="Conclusion" id="{1BEAABE5-E23B-1245-9550-E26E59C733E2}">
          <p14:sldIdLst>
            <p14:sldId id="871"/>
            <p14:sldId id="867"/>
            <p14:sldId id="636"/>
          </p14:sldIdLst>
        </p14:section>
        <p14:section name="Further Work" id="{00368346-21E6-7241-9140-CEDD1345729C}">
          <p14:sldIdLst>
            <p14:sldId id="881"/>
            <p14:sldId id="895"/>
            <p14:sldId id="808"/>
            <p14:sldId id="791"/>
          </p14:sldIdLst>
        </p14:section>
        <p14:section name="References" id="{B63DAF02-0411-BB43-BB3F-F741BCDABFFF}">
          <p14:sldIdLst>
            <p14:sldId id="890"/>
            <p14:sldId id="801"/>
            <p14:sldId id="838"/>
            <p14:sldId id="845"/>
          </p14:sldIdLst>
        </p14:section>
        <p14:section name="Appendix" id="{07BB4DD8-9C3D-7F41-A73E-77D5BC7BDE7A}">
          <p14:sldIdLst>
            <p14:sldId id="596"/>
            <p14:sldId id="891"/>
            <p14:sldId id="875"/>
            <p14:sldId id="876"/>
            <p14:sldId id="877"/>
            <p14:sldId id="878"/>
            <p14:sldId id="879"/>
            <p14:sldId id="893"/>
            <p14:sldId id="892"/>
            <p14:sldId id="873"/>
            <p14:sldId id="883"/>
            <p14:sldId id="886"/>
            <p14:sldId id="885"/>
            <p14:sldId id="874"/>
            <p14:sldId id="889"/>
            <p14:sldId id="864"/>
            <p14:sldId id="866"/>
            <p14:sldId id="865"/>
            <p14:sldId id="828"/>
            <p14:sldId id="887"/>
            <p14:sldId id="868"/>
            <p14:sldId id="861"/>
            <p14:sldId id="869"/>
            <p14:sldId id="870"/>
            <p14:sldId id="800"/>
            <p14:sldId id="8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ter Peralta" initials="WP" lastIdx="3" clrIdx="0">
    <p:extLst>
      <p:ext uri="{19B8F6BF-5375-455C-9EA6-DF929625EA0E}">
        <p15:presenceInfo xmlns:p15="http://schemas.microsoft.com/office/powerpoint/2012/main" userId="S::walter.peralta@cityfootball.com::08326862-6b9b-41a8-b3b7-12b8986f8e93" providerId="AD"/>
      </p:ext>
    </p:extLst>
  </p:cmAuthor>
  <p:cmAuthor id="2" name="Edward Webster" initials="EW" lastIdx="3" clrIdx="1">
    <p:extLst>
      <p:ext uri="{19B8F6BF-5375-455C-9EA6-DF929625EA0E}">
        <p15:presenceInfo xmlns:p15="http://schemas.microsoft.com/office/powerpoint/2012/main" userId="S::Edward.Webster@cityfootball.com::2163d97b-df99-431a-8d77-8cb8db05bf03" providerId="AD"/>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C05FF"/>
    <a:srgbClr val="FF0000"/>
    <a:srgbClr val="0D0D0D"/>
    <a:srgbClr val="00275E"/>
    <a:srgbClr val="FFD7D0"/>
    <a:srgbClr val="CF2D28"/>
    <a:srgbClr val="6BADDF"/>
    <a:srgbClr val="7BB1E0"/>
    <a:srgbClr val="80BF80"/>
    <a:srgbClr val="DFDF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98"/>
    <p:restoredTop sz="92826"/>
  </p:normalViewPr>
  <p:slideViewPr>
    <p:cSldViewPr snapToGrid="0">
      <p:cViewPr varScale="1">
        <p:scale>
          <a:sx n="102" d="100"/>
          <a:sy n="102" d="100"/>
        </p:scale>
        <p:origin x="224" y="1248"/>
      </p:cViewPr>
      <p:guideLst/>
    </p:cSldViewPr>
  </p:slideViewPr>
  <p:notesTextViewPr>
    <p:cViewPr>
      <p:scale>
        <a:sx n="20" d="100"/>
        <a:sy n="20" d="100"/>
      </p:scale>
      <p:origin x="0" y="0"/>
    </p:cViewPr>
  </p:notesTextViewPr>
  <p:sorterViewPr>
    <p:cViewPr>
      <p:scale>
        <a:sx n="80" d="100"/>
        <a:sy n="80" d="100"/>
      </p:scale>
      <p:origin x="0" y="0"/>
    </p:cViewPr>
  </p:sorterViewPr>
  <p:notesViewPr>
    <p:cSldViewPr snapToGrid="0">
      <p:cViewPr varScale="1">
        <p:scale>
          <a:sx n="88" d="100"/>
          <a:sy n="88" d="100"/>
        </p:scale>
        <p:origin x="3872"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9E8648-9F93-9645-8B17-8B492F7732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7AA0D-0834-544F-BA50-8026671C4E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EE93D6-6F9A-2449-B407-A9513DE51742}" type="datetimeFigureOut">
              <a:rPr lang="en-US" smtClean="0"/>
              <a:t>4/26/21</a:t>
            </a:fld>
            <a:endParaRPr lang="en-US"/>
          </a:p>
        </p:txBody>
      </p:sp>
      <p:sp>
        <p:nvSpPr>
          <p:cNvPr id="4" name="Footer Placeholder 3">
            <a:extLst>
              <a:ext uri="{FF2B5EF4-FFF2-40B4-BE49-F238E27FC236}">
                <a16:creationId xmlns:a16="http://schemas.microsoft.com/office/drawing/2014/main" id="{296C067A-6358-0F42-A93A-EA4E89E54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F3C8F0-73C7-DB4F-9A90-C3EF4EFC26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13C1AE-0E69-5B46-B147-2B49D2178D71}" type="slidenum">
              <a:rPr lang="en-US" smtClean="0"/>
              <a:t>‹#›</a:t>
            </a:fld>
            <a:endParaRPr lang="en-US"/>
          </a:p>
        </p:txBody>
      </p:sp>
    </p:spTree>
    <p:extLst>
      <p:ext uri="{BB962C8B-B14F-4D97-AF65-F5344CB8AC3E}">
        <p14:creationId xmlns:p14="http://schemas.microsoft.com/office/powerpoint/2010/main" val="3328837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80C78-5B26-4BBE-A0B1-4BAE0037B3E8}" type="datetimeFigureOut">
              <a:rPr lang="en-GB" smtClean="0"/>
              <a:t>26/04/2021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BA07C-2674-493A-9A87-EF0713620122}" type="slidenum">
              <a:rPr lang="en-GB" smtClean="0"/>
              <a:t>‹#›</a:t>
            </a:fld>
            <a:endParaRPr lang="en-GB"/>
          </a:p>
        </p:txBody>
      </p:sp>
    </p:spTree>
    <p:extLst>
      <p:ext uri="{BB962C8B-B14F-4D97-AF65-F5344CB8AC3E}">
        <p14:creationId xmlns:p14="http://schemas.microsoft.com/office/powerpoint/2010/main" val="299372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a:t>
            </a:fld>
            <a:endParaRPr lang="en-GB"/>
          </a:p>
        </p:txBody>
      </p:sp>
    </p:spTree>
    <p:extLst>
      <p:ext uri="{BB962C8B-B14F-4D97-AF65-F5344CB8AC3E}">
        <p14:creationId xmlns:p14="http://schemas.microsoft.com/office/powerpoint/2010/main" val="2598193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12</a:t>
            </a:fld>
            <a:endParaRPr lang="en-GB"/>
          </a:p>
        </p:txBody>
      </p:sp>
    </p:spTree>
    <p:extLst>
      <p:ext uri="{BB962C8B-B14F-4D97-AF65-F5344CB8AC3E}">
        <p14:creationId xmlns:p14="http://schemas.microsoft.com/office/powerpoint/2010/main" val="2243993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13</a:t>
            </a:fld>
            <a:endParaRPr lang="en-GB"/>
          </a:p>
        </p:txBody>
      </p:sp>
    </p:spTree>
    <p:extLst>
      <p:ext uri="{BB962C8B-B14F-4D97-AF65-F5344CB8AC3E}">
        <p14:creationId xmlns:p14="http://schemas.microsoft.com/office/powerpoint/2010/main" val="3888885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14</a:t>
            </a:fld>
            <a:endParaRPr lang="en-GB"/>
          </a:p>
        </p:txBody>
      </p:sp>
    </p:spTree>
    <p:extLst>
      <p:ext uri="{BB962C8B-B14F-4D97-AF65-F5344CB8AC3E}">
        <p14:creationId xmlns:p14="http://schemas.microsoft.com/office/powerpoint/2010/main" val="3031926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15</a:t>
            </a:fld>
            <a:endParaRPr lang="en-GB"/>
          </a:p>
        </p:txBody>
      </p:sp>
    </p:spTree>
    <p:extLst>
      <p:ext uri="{BB962C8B-B14F-4D97-AF65-F5344CB8AC3E}">
        <p14:creationId xmlns:p14="http://schemas.microsoft.com/office/powerpoint/2010/main" val="1232531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16</a:t>
            </a:fld>
            <a:endParaRPr lang="en-GB"/>
          </a:p>
        </p:txBody>
      </p:sp>
    </p:spTree>
    <p:extLst>
      <p:ext uri="{BB962C8B-B14F-4D97-AF65-F5344CB8AC3E}">
        <p14:creationId xmlns:p14="http://schemas.microsoft.com/office/powerpoint/2010/main" val="3280495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17</a:t>
            </a:fld>
            <a:endParaRPr lang="en-GB"/>
          </a:p>
        </p:txBody>
      </p:sp>
    </p:spTree>
    <p:extLst>
      <p:ext uri="{BB962C8B-B14F-4D97-AF65-F5344CB8AC3E}">
        <p14:creationId xmlns:p14="http://schemas.microsoft.com/office/powerpoint/2010/main" val="2801423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18</a:t>
            </a:fld>
            <a:endParaRPr lang="en-GB"/>
          </a:p>
        </p:txBody>
      </p:sp>
    </p:spTree>
    <p:extLst>
      <p:ext uri="{BB962C8B-B14F-4D97-AF65-F5344CB8AC3E}">
        <p14:creationId xmlns:p14="http://schemas.microsoft.com/office/powerpoint/2010/main" val="2940344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19</a:t>
            </a:fld>
            <a:endParaRPr lang="en-GB"/>
          </a:p>
        </p:txBody>
      </p:sp>
    </p:spTree>
    <p:extLst>
      <p:ext uri="{BB962C8B-B14F-4D97-AF65-F5344CB8AC3E}">
        <p14:creationId xmlns:p14="http://schemas.microsoft.com/office/powerpoint/2010/main" val="3236887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20</a:t>
            </a:fld>
            <a:endParaRPr lang="en-GB"/>
          </a:p>
        </p:txBody>
      </p:sp>
    </p:spTree>
    <p:extLst>
      <p:ext uri="{BB962C8B-B14F-4D97-AF65-F5344CB8AC3E}">
        <p14:creationId xmlns:p14="http://schemas.microsoft.com/office/powerpoint/2010/main" val="3389892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22</a:t>
            </a:fld>
            <a:endParaRPr lang="en-GB"/>
          </a:p>
        </p:txBody>
      </p:sp>
    </p:spTree>
    <p:extLst>
      <p:ext uri="{BB962C8B-B14F-4D97-AF65-F5344CB8AC3E}">
        <p14:creationId xmlns:p14="http://schemas.microsoft.com/office/powerpoint/2010/main" val="121833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a:t>
            </a:fld>
            <a:endParaRPr lang="en-GB"/>
          </a:p>
        </p:txBody>
      </p:sp>
    </p:spTree>
    <p:extLst>
      <p:ext uri="{BB962C8B-B14F-4D97-AF65-F5344CB8AC3E}">
        <p14:creationId xmlns:p14="http://schemas.microsoft.com/office/powerpoint/2010/main" val="4219031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23</a:t>
            </a:fld>
            <a:endParaRPr lang="en-GB"/>
          </a:p>
        </p:txBody>
      </p:sp>
    </p:spTree>
    <p:extLst>
      <p:ext uri="{BB962C8B-B14F-4D97-AF65-F5344CB8AC3E}">
        <p14:creationId xmlns:p14="http://schemas.microsoft.com/office/powerpoint/2010/main" val="1648370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24</a:t>
            </a:fld>
            <a:endParaRPr lang="en-GB"/>
          </a:p>
        </p:txBody>
      </p:sp>
    </p:spTree>
    <p:extLst>
      <p:ext uri="{BB962C8B-B14F-4D97-AF65-F5344CB8AC3E}">
        <p14:creationId xmlns:p14="http://schemas.microsoft.com/office/powerpoint/2010/main" val="3108970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25</a:t>
            </a:fld>
            <a:endParaRPr lang="en-GB"/>
          </a:p>
        </p:txBody>
      </p:sp>
    </p:spTree>
    <p:extLst>
      <p:ext uri="{BB962C8B-B14F-4D97-AF65-F5344CB8AC3E}">
        <p14:creationId xmlns:p14="http://schemas.microsoft.com/office/powerpoint/2010/main" val="366347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27</a:t>
            </a:fld>
            <a:endParaRPr lang="en-GB"/>
          </a:p>
        </p:txBody>
      </p:sp>
    </p:spTree>
    <p:extLst>
      <p:ext uri="{BB962C8B-B14F-4D97-AF65-F5344CB8AC3E}">
        <p14:creationId xmlns:p14="http://schemas.microsoft.com/office/powerpoint/2010/main" val="647708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28</a:t>
            </a:fld>
            <a:endParaRPr lang="en-GB"/>
          </a:p>
        </p:txBody>
      </p:sp>
    </p:spTree>
    <p:extLst>
      <p:ext uri="{BB962C8B-B14F-4D97-AF65-F5344CB8AC3E}">
        <p14:creationId xmlns:p14="http://schemas.microsoft.com/office/powerpoint/2010/main" val="3997718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29</a:t>
            </a:fld>
            <a:endParaRPr lang="en-GB"/>
          </a:p>
        </p:txBody>
      </p:sp>
    </p:spTree>
    <p:extLst>
      <p:ext uri="{BB962C8B-B14F-4D97-AF65-F5344CB8AC3E}">
        <p14:creationId xmlns:p14="http://schemas.microsoft.com/office/powerpoint/2010/main" val="1477221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30</a:t>
            </a:fld>
            <a:endParaRPr lang="en-GB"/>
          </a:p>
        </p:txBody>
      </p:sp>
    </p:spTree>
    <p:extLst>
      <p:ext uri="{BB962C8B-B14F-4D97-AF65-F5344CB8AC3E}">
        <p14:creationId xmlns:p14="http://schemas.microsoft.com/office/powerpoint/2010/main" val="1643752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31</a:t>
            </a:fld>
            <a:endParaRPr lang="en-GB"/>
          </a:p>
        </p:txBody>
      </p:sp>
    </p:spTree>
    <p:extLst>
      <p:ext uri="{BB962C8B-B14F-4D97-AF65-F5344CB8AC3E}">
        <p14:creationId xmlns:p14="http://schemas.microsoft.com/office/powerpoint/2010/main" val="154595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32</a:t>
            </a:fld>
            <a:endParaRPr lang="en-GB"/>
          </a:p>
        </p:txBody>
      </p:sp>
    </p:spTree>
    <p:extLst>
      <p:ext uri="{BB962C8B-B14F-4D97-AF65-F5344CB8AC3E}">
        <p14:creationId xmlns:p14="http://schemas.microsoft.com/office/powerpoint/2010/main" val="3552605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34</a:t>
            </a:fld>
            <a:endParaRPr lang="en-GB"/>
          </a:p>
        </p:txBody>
      </p:sp>
    </p:spTree>
    <p:extLst>
      <p:ext uri="{BB962C8B-B14F-4D97-AF65-F5344CB8AC3E}">
        <p14:creationId xmlns:p14="http://schemas.microsoft.com/office/powerpoint/2010/main" val="146905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a:t>
            </a:fld>
            <a:endParaRPr lang="en-GB"/>
          </a:p>
        </p:txBody>
      </p:sp>
    </p:spTree>
    <p:extLst>
      <p:ext uri="{BB962C8B-B14F-4D97-AF65-F5344CB8AC3E}">
        <p14:creationId xmlns:p14="http://schemas.microsoft.com/office/powerpoint/2010/main" val="587453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35</a:t>
            </a:fld>
            <a:endParaRPr lang="en-GB"/>
          </a:p>
        </p:txBody>
      </p:sp>
    </p:spTree>
    <p:extLst>
      <p:ext uri="{BB962C8B-B14F-4D97-AF65-F5344CB8AC3E}">
        <p14:creationId xmlns:p14="http://schemas.microsoft.com/office/powerpoint/2010/main" val="182087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36</a:t>
            </a:fld>
            <a:endParaRPr lang="en-GB"/>
          </a:p>
        </p:txBody>
      </p:sp>
    </p:spTree>
    <p:extLst>
      <p:ext uri="{BB962C8B-B14F-4D97-AF65-F5344CB8AC3E}">
        <p14:creationId xmlns:p14="http://schemas.microsoft.com/office/powerpoint/2010/main" val="417783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38</a:t>
            </a:fld>
            <a:endParaRPr lang="en-GB"/>
          </a:p>
        </p:txBody>
      </p:sp>
    </p:spTree>
    <p:extLst>
      <p:ext uri="{BB962C8B-B14F-4D97-AF65-F5344CB8AC3E}">
        <p14:creationId xmlns:p14="http://schemas.microsoft.com/office/powerpoint/2010/main" val="1342683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39</a:t>
            </a:fld>
            <a:endParaRPr lang="en-GB"/>
          </a:p>
        </p:txBody>
      </p:sp>
    </p:spTree>
    <p:extLst>
      <p:ext uri="{BB962C8B-B14F-4D97-AF65-F5344CB8AC3E}">
        <p14:creationId xmlns:p14="http://schemas.microsoft.com/office/powerpoint/2010/main" val="3612428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40</a:t>
            </a:fld>
            <a:endParaRPr lang="en-GB"/>
          </a:p>
        </p:txBody>
      </p:sp>
    </p:spTree>
    <p:extLst>
      <p:ext uri="{BB962C8B-B14F-4D97-AF65-F5344CB8AC3E}">
        <p14:creationId xmlns:p14="http://schemas.microsoft.com/office/powerpoint/2010/main" val="2099850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41</a:t>
            </a:fld>
            <a:endParaRPr lang="en-GB"/>
          </a:p>
        </p:txBody>
      </p:sp>
    </p:spTree>
    <p:extLst>
      <p:ext uri="{BB962C8B-B14F-4D97-AF65-F5344CB8AC3E}">
        <p14:creationId xmlns:p14="http://schemas.microsoft.com/office/powerpoint/2010/main" val="3098140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42</a:t>
            </a:fld>
            <a:endParaRPr lang="en-GB"/>
          </a:p>
        </p:txBody>
      </p:sp>
    </p:spTree>
    <p:extLst>
      <p:ext uri="{BB962C8B-B14F-4D97-AF65-F5344CB8AC3E}">
        <p14:creationId xmlns:p14="http://schemas.microsoft.com/office/powerpoint/2010/main" val="3063654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43</a:t>
            </a:fld>
            <a:endParaRPr lang="en-GB"/>
          </a:p>
        </p:txBody>
      </p:sp>
    </p:spTree>
    <p:extLst>
      <p:ext uri="{BB962C8B-B14F-4D97-AF65-F5344CB8AC3E}">
        <p14:creationId xmlns:p14="http://schemas.microsoft.com/office/powerpoint/2010/main" val="1440910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44</a:t>
            </a:fld>
            <a:endParaRPr lang="en-GB"/>
          </a:p>
        </p:txBody>
      </p:sp>
    </p:spTree>
    <p:extLst>
      <p:ext uri="{BB962C8B-B14F-4D97-AF65-F5344CB8AC3E}">
        <p14:creationId xmlns:p14="http://schemas.microsoft.com/office/powerpoint/2010/main" val="3396910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45</a:t>
            </a:fld>
            <a:endParaRPr lang="en-GB"/>
          </a:p>
        </p:txBody>
      </p:sp>
    </p:spTree>
    <p:extLst>
      <p:ext uri="{BB962C8B-B14F-4D97-AF65-F5344CB8AC3E}">
        <p14:creationId xmlns:p14="http://schemas.microsoft.com/office/powerpoint/2010/main" val="2922886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a:t>
            </a:fld>
            <a:endParaRPr lang="en-GB"/>
          </a:p>
        </p:txBody>
      </p:sp>
    </p:spTree>
    <p:extLst>
      <p:ext uri="{BB962C8B-B14F-4D97-AF65-F5344CB8AC3E}">
        <p14:creationId xmlns:p14="http://schemas.microsoft.com/office/powerpoint/2010/main" val="543618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46</a:t>
            </a:fld>
            <a:endParaRPr lang="en-GB"/>
          </a:p>
        </p:txBody>
      </p:sp>
    </p:spTree>
    <p:extLst>
      <p:ext uri="{BB962C8B-B14F-4D97-AF65-F5344CB8AC3E}">
        <p14:creationId xmlns:p14="http://schemas.microsoft.com/office/powerpoint/2010/main" val="36047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47</a:t>
            </a:fld>
            <a:endParaRPr lang="en-GB"/>
          </a:p>
        </p:txBody>
      </p:sp>
    </p:spTree>
    <p:extLst>
      <p:ext uri="{BB962C8B-B14F-4D97-AF65-F5344CB8AC3E}">
        <p14:creationId xmlns:p14="http://schemas.microsoft.com/office/powerpoint/2010/main" val="48373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48</a:t>
            </a:fld>
            <a:endParaRPr lang="en-GB"/>
          </a:p>
        </p:txBody>
      </p:sp>
    </p:spTree>
    <p:extLst>
      <p:ext uri="{BB962C8B-B14F-4D97-AF65-F5344CB8AC3E}">
        <p14:creationId xmlns:p14="http://schemas.microsoft.com/office/powerpoint/2010/main" val="1650281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49</a:t>
            </a:fld>
            <a:endParaRPr lang="en-GB"/>
          </a:p>
        </p:txBody>
      </p:sp>
    </p:spTree>
    <p:extLst>
      <p:ext uri="{BB962C8B-B14F-4D97-AF65-F5344CB8AC3E}">
        <p14:creationId xmlns:p14="http://schemas.microsoft.com/office/powerpoint/2010/main" val="218216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50</a:t>
            </a:fld>
            <a:endParaRPr lang="en-GB"/>
          </a:p>
        </p:txBody>
      </p:sp>
    </p:spTree>
    <p:extLst>
      <p:ext uri="{BB962C8B-B14F-4D97-AF65-F5344CB8AC3E}">
        <p14:creationId xmlns:p14="http://schemas.microsoft.com/office/powerpoint/2010/main" val="15046466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51</a:t>
            </a:fld>
            <a:endParaRPr lang="en-GB"/>
          </a:p>
        </p:txBody>
      </p:sp>
    </p:spTree>
    <p:extLst>
      <p:ext uri="{BB962C8B-B14F-4D97-AF65-F5344CB8AC3E}">
        <p14:creationId xmlns:p14="http://schemas.microsoft.com/office/powerpoint/2010/main" val="1906826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52</a:t>
            </a:fld>
            <a:endParaRPr lang="en-GB"/>
          </a:p>
        </p:txBody>
      </p:sp>
    </p:spTree>
    <p:extLst>
      <p:ext uri="{BB962C8B-B14F-4D97-AF65-F5344CB8AC3E}">
        <p14:creationId xmlns:p14="http://schemas.microsoft.com/office/powerpoint/2010/main" val="3797015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53</a:t>
            </a:fld>
            <a:endParaRPr lang="en-GB"/>
          </a:p>
        </p:txBody>
      </p:sp>
    </p:spTree>
    <p:extLst>
      <p:ext uri="{BB962C8B-B14F-4D97-AF65-F5344CB8AC3E}">
        <p14:creationId xmlns:p14="http://schemas.microsoft.com/office/powerpoint/2010/main" val="2506219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54</a:t>
            </a:fld>
            <a:endParaRPr lang="en-GB"/>
          </a:p>
        </p:txBody>
      </p:sp>
    </p:spTree>
    <p:extLst>
      <p:ext uri="{BB962C8B-B14F-4D97-AF65-F5344CB8AC3E}">
        <p14:creationId xmlns:p14="http://schemas.microsoft.com/office/powerpoint/2010/main" val="3203445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55</a:t>
            </a:fld>
            <a:endParaRPr lang="en-GB"/>
          </a:p>
        </p:txBody>
      </p:sp>
    </p:spTree>
    <p:extLst>
      <p:ext uri="{BB962C8B-B14F-4D97-AF65-F5344CB8AC3E}">
        <p14:creationId xmlns:p14="http://schemas.microsoft.com/office/powerpoint/2010/main" val="74828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7</a:t>
            </a:fld>
            <a:endParaRPr lang="en-GB"/>
          </a:p>
        </p:txBody>
      </p:sp>
    </p:spTree>
    <p:extLst>
      <p:ext uri="{BB962C8B-B14F-4D97-AF65-F5344CB8AC3E}">
        <p14:creationId xmlns:p14="http://schemas.microsoft.com/office/powerpoint/2010/main" val="2674127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56</a:t>
            </a:fld>
            <a:endParaRPr lang="en-GB"/>
          </a:p>
        </p:txBody>
      </p:sp>
    </p:spTree>
    <p:extLst>
      <p:ext uri="{BB962C8B-B14F-4D97-AF65-F5344CB8AC3E}">
        <p14:creationId xmlns:p14="http://schemas.microsoft.com/office/powerpoint/2010/main" val="1159052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57</a:t>
            </a:fld>
            <a:endParaRPr lang="en-GB"/>
          </a:p>
        </p:txBody>
      </p:sp>
    </p:spTree>
    <p:extLst>
      <p:ext uri="{BB962C8B-B14F-4D97-AF65-F5344CB8AC3E}">
        <p14:creationId xmlns:p14="http://schemas.microsoft.com/office/powerpoint/2010/main" val="2366847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58</a:t>
            </a:fld>
            <a:endParaRPr lang="en-GB"/>
          </a:p>
        </p:txBody>
      </p:sp>
    </p:spTree>
    <p:extLst>
      <p:ext uri="{BB962C8B-B14F-4D97-AF65-F5344CB8AC3E}">
        <p14:creationId xmlns:p14="http://schemas.microsoft.com/office/powerpoint/2010/main" val="2691893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59</a:t>
            </a:fld>
            <a:endParaRPr lang="en-GB"/>
          </a:p>
        </p:txBody>
      </p:sp>
    </p:spTree>
    <p:extLst>
      <p:ext uri="{BB962C8B-B14F-4D97-AF65-F5344CB8AC3E}">
        <p14:creationId xmlns:p14="http://schemas.microsoft.com/office/powerpoint/2010/main" val="4130044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60</a:t>
            </a:fld>
            <a:endParaRPr lang="en-GB"/>
          </a:p>
        </p:txBody>
      </p:sp>
    </p:spTree>
    <p:extLst>
      <p:ext uri="{BB962C8B-B14F-4D97-AF65-F5344CB8AC3E}">
        <p14:creationId xmlns:p14="http://schemas.microsoft.com/office/powerpoint/2010/main" val="3971431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61</a:t>
            </a:fld>
            <a:endParaRPr lang="en-GB"/>
          </a:p>
        </p:txBody>
      </p:sp>
    </p:spTree>
    <p:extLst>
      <p:ext uri="{BB962C8B-B14F-4D97-AF65-F5344CB8AC3E}">
        <p14:creationId xmlns:p14="http://schemas.microsoft.com/office/powerpoint/2010/main" val="52058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62</a:t>
            </a:fld>
            <a:endParaRPr lang="en-GB"/>
          </a:p>
        </p:txBody>
      </p:sp>
    </p:spTree>
    <p:extLst>
      <p:ext uri="{BB962C8B-B14F-4D97-AF65-F5344CB8AC3E}">
        <p14:creationId xmlns:p14="http://schemas.microsoft.com/office/powerpoint/2010/main" val="38867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8</a:t>
            </a:fld>
            <a:endParaRPr lang="en-GB"/>
          </a:p>
        </p:txBody>
      </p:sp>
    </p:spTree>
    <p:extLst>
      <p:ext uri="{BB962C8B-B14F-4D97-AF65-F5344CB8AC3E}">
        <p14:creationId xmlns:p14="http://schemas.microsoft.com/office/powerpoint/2010/main" val="243294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9</a:t>
            </a:fld>
            <a:endParaRPr lang="en-GB"/>
          </a:p>
        </p:txBody>
      </p:sp>
    </p:spTree>
    <p:extLst>
      <p:ext uri="{BB962C8B-B14F-4D97-AF65-F5344CB8AC3E}">
        <p14:creationId xmlns:p14="http://schemas.microsoft.com/office/powerpoint/2010/main" val="1858155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10</a:t>
            </a:fld>
            <a:endParaRPr lang="en-GB"/>
          </a:p>
        </p:txBody>
      </p:sp>
    </p:spTree>
    <p:extLst>
      <p:ext uri="{BB962C8B-B14F-4D97-AF65-F5344CB8AC3E}">
        <p14:creationId xmlns:p14="http://schemas.microsoft.com/office/powerpoint/2010/main" val="3452275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11</a:t>
            </a:fld>
            <a:endParaRPr lang="en-GB"/>
          </a:p>
        </p:txBody>
      </p:sp>
    </p:spTree>
    <p:extLst>
      <p:ext uri="{BB962C8B-B14F-4D97-AF65-F5344CB8AC3E}">
        <p14:creationId xmlns:p14="http://schemas.microsoft.com/office/powerpoint/2010/main" val="407379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A_Full screen title or Chapter pag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anchor="ctr" anchorCtr="1"/>
          <a:lstStyle>
            <a:lvl1pPr marL="0" marR="0" indent="0" algn="l" defTabSz="609585" rtl="0" eaLnBrk="1" fontAlgn="auto" latinLnBrk="0" hangingPunct="1">
              <a:lnSpc>
                <a:spcPct val="100000"/>
              </a:lnSpc>
              <a:spcBef>
                <a:spcPct val="20000"/>
              </a:spcBef>
              <a:spcAft>
                <a:spcPts val="0"/>
              </a:spcAft>
              <a:buClrTx/>
              <a:buSzTx/>
              <a:buFont typeface="Arial"/>
              <a:buNone/>
              <a:tabLst/>
              <a:defRPr sz="2400" b="0" i="0">
                <a:solidFill>
                  <a:srgbClr val="7C7C81"/>
                </a:solidFill>
                <a:latin typeface="+mn-lt"/>
                <a:cs typeface="Helvetica Neue Light"/>
              </a:defRPr>
            </a:lvl1pPr>
          </a:lstStyle>
          <a:p>
            <a:r>
              <a:rPr lang="en-US"/>
              <a:t>Place Chapter Divider image here</a:t>
            </a:r>
          </a:p>
          <a:p>
            <a:endParaRPr lang="en-US"/>
          </a:p>
        </p:txBody>
      </p:sp>
      <p:sp>
        <p:nvSpPr>
          <p:cNvPr id="11" name="Title 13"/>
          <p:cNvSpPr>
            <a:spLocks noGrp="1"/>
          </p:cNvSpPr>
          <p:nvPr>
            <p:ph type="title" hasCustomPrompt="1"/>
          </p:nvPr>
        </p:nvSpPr>
        <p:spPr>
          <a:xfrm>
            <a:off x="2313093" y="3665127"/>
            <a:ext cx="7575973" cy="1202267"/>
          </a:xfrm>
          <a:prstGeom prst="rect">
            <a:avLst/>
          </a:prstGeom>
        </p:spPr>
        <p:txBody>
          <a:bodyPr>
            <a:noAutofit/>
          </a:bodyPr>
          <a:lstStyle>
            <a:lvl1pPr algn="ctr">
              <a:defRPr sz="3867" b="1" i="0">
                <a:solidFill>
                  <a:schemeClr val="bg1"/>
                </a:solidFill>
                <a:latin typeface="+mj-lt"/>
                <a:cs typeface="Helvetica Neue Medium"/>
              </a:defRPr>
            </a:lvl1pPr>
          </a:lstStyle>
          <a:p>
            <a:r>
              <a:rPr lang="en-GB"/>
              <a:t>Enter title in here like this</a:t>
            </a:r>
            <a:endParaRPr lang="en-US"/>
          </a:p>
        </p:txBody>
      </p:sp>
      <p:sp>
        <p:nvSpPr>
          <p:cNvPr id="4" name="Text Placeholder 13"/>
          <p:cNvSpPr>
            <a:spLocks noGrp="1"/>
          </p:cNvSpPr>
          <p:nvPr>
            <p:ph type="body" sz="quarter" idx="11" hasCustomPrompt="1"/>
          </p:nvPr>
        </p:nvSpPr>
        <p:spPr>
          <a:xfrm>
            <a:off x="0" y="5723467"/>
            <a:ext cx="12192000" cy="491067"/>
          </a:xfrm>
          <a:prstGeom prst="rect">
            <a:avLst/>
          </a:prstGeom>
        </p:spPr>
        <p:txBody>
          <a:bodyPr>
            <a:noAutofit/>
          </a:bodyPr>
          <a:lstStyle>
            <a:lvl1pPr marL="0" indent="0" algn="ctr">
              <a:buNone/>
              <a:defRPr sz="2133" b="0" i="0">
                <a:solidFill>
                  <a:schemeClr val="bg1"/>
                </a:solidFill>
                <a:latin typeface="+mn-lt"/>
                <a:cs typeface="Helvetica Neue Light"/>
              </a:defRPr>
            </a:lvl1pPr>
          </a:lstStyle>
          <a:p>
            <a:pPr lvl="0"/>
            <a:r>
              <a:rPr lang="en-US"/>
              <a:t>Click to add Date</a:t>
            </a:r>
          </a:p>
        </p:txBody>
      </p:sp>
      <p:sp>
        <p:nvSpPr>
          <p:cNvPr id="5" name="Text Placeholder 13"/>
          <p:cNvSpPr>
            <a:spLocks noGrp="1"/>
          </p:cNvSpPr>
          <p:nvPr>
            <p:ph type="body" sz="quarter" idx="12" hasCustomPrompt="1"/>
          </p:nvPr>
        </p:nvSpPr>
        <p:spPr>
          <a:xfrm>
            <a:off x="0" y="5215467"/>
            <a:ext cx="12192000" cy="491067"/>
          </a:xfrm>
          <a:prstGeom prst="rect">
            <a:avLst/>
          </a:prstGeom>
        </p:spPr>
        <p:txBody>
          <a:bodyPr>
            <a:noAutofit/>
          </a:bodyPr>
          <a:lstStyle>
            <a:lvl1pPr marL="0" indent="0" algn="ctr">
              <a:buNone/>
              <a:defRPr sz="2400" b="0" i="0" baseline="0">
                <a:solidFill>
                  <a:srgbClr val="FFFFFF"/>
                </a:solidFill>
                <a:latin typeface="+mj-lt"/>
                <a:cs typeface="Helvetica Neue"/>
              </a:defRPr>
            </a:lvl1pPr>
          </a:lstStyle>
          <a:p>
            <a:pPr lvl="0"/>
            <a:r>
              <a:rPr lang="en-US"/>
              <a:t>Presenter name</a:t>
            </a:r>
          </a:p>
        </p:txBody>
      </p:sp>
    </p:spTree>
    <p:extLst>
      <p:ext uri="{BB962C8B-B14F-4D97-AF65-F5344CB8AC3E}">
        <p14:creationId xmlns:p14="http://schemas.microsoft.com/office/powerpoint/2010/main" val="161013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4A - 1 column bullet text, 1 column image">
    <p:bg>
      <p:bgRef idx="1001">
        <a:schemeClr val="bg1"/>
      </p:bgRef>
    </p:bg>
    <p:spTree>
      <p:nvGrpSpPr>
        <p:cNvPr id="1" name=""/>
        <p:cNvGrpSpPr/>
        <p:nvPr/>
      </p:nvGrpSpPr>
      <p:grpSpPr>
        <a:xfrm>
          <a:off x="0" y="0"/>
          <a:ext cx="0" cy="0"/>
          <a:chOff x="0" y="0"/>
          <a:chExt cx="0" cy="0"/>
        </a:xfrm>
      </p:grpSpPr>
      <p:sp>
        <p:nvSpPr>
          <p:cNvPr id="12" name="Picture Placeholder 7"/>
          <p:cNvSpPr>
            <a:spLocks noGrp="1"/>
          </p:cNvSpPr>
          <p:nvPr>
            <p:ph type="pic" sz="quarter" idx="10" hasCustomPrompt="1"/>
          </p:nvPr>
        </p:nvSpPr>
        <p:spPr>
          <a:xfrm>
            <a:off x="6189134" y="1124744"/>
            <a:ext cx="6093884" cy="50400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3" name="Text Placeholder 2"/>
          <p:cNvSpPr>
            <a:spLocks noGrp="1"/>
          </p:cNvSpPr>
          <p:nvPr>
            <p:ph type="body" sz="quarter" idx="16"/>
          </p:nvPr>
        </p:nvSpPr>
        <p:spPr>
          <a:xfrm>
            <a:off x="384474" y="1700808"/>
            <a:ext cx="561551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15516"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2EF6EAB-9264-469B-B47D-096456F8B9A2}"/>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7ACC2487-E01B-B243-9F3B-E8D4C3FF8466}"/>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C8D9F6B-473B-7149-B0C8-DDACD1AD471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19545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4B - 1 column bullet text, full background image">
    <p:bg>
      <p:bgRef idx="1001">
        <a:schemeClr val="bg1"/>
      </p:bgRef>
    </p:bg>
    <p:spTree>
      <p:nvGrpSpPr>
        <p:cNvPr id="1" name=""/>
        <p:cNvGrpSpPr/>
        <p:nvPr/>
      </p:nvGrpSpPr>
      <p:grpSpPr>
        <a:xfrm>
          <a:off x="0" y="0"/>
          <a:ext cx="0" cy="0"/>
          <a:chOff x="0" y="0"/>
          <a:chExt cx="0" cy="0"/>
        </a:xfrm>
      </p:grpSpPr>
      <p:sp>
        <p:nvSpPr>
          <p:cNvPr id="23"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0" name="Text Placeholder 2"/>
          <p:cNvSpPr>
            <a:spLocks noGrp="1"/>
          </p:cNvSpPr>
          <p:nvPr>
            <p:ph type="body" sz="quarter" idx="16"/>
          </p:nvPr>
        </p:nvSpPr>
        <p:spPr>
          <a:xfrm>
            <a:off x="387351" y="1700808"/>
            <a:ext cx="561551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1"/>
          </p:nvPr>
        </p:nvSpPr>
        <p:spPr>
          <a:xfrm>
            <a:off x="384473" y="1316766"/>
            <a:ext cx="5618393"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A6CEE66-21DF-4152-9736-4A7036E448D7}"/>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9" name="Straight Connector 8">
            <a:extLst>
              <a:ext uri="{FF2B5EF4-FFF2-40B4-BE49-F238E27FC236}">
                <a16:creationId xmlns:a16="http://schemas.microsoft.com/office/drawing/2014/main" id="{A3E76DDD-663E-8B4D-8FC2-48D19DF332C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BEE89A4-294C-2D4F-BB4B-535728FFD0D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10250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5A- 2 column various media">
    <p:bg>
      <p:bgRef idx="1001">
        <a:schemeClr val="bg1"/>
      </p:bgRef>
    </p:bg>
    <p:spTree>
      <p:nvGrpSpPr>
        <p:cNvPr id="1" name=""/>
        <p:cNvGrpSpPr/>
        <p:nvPr/>
      </p:nvGrpSpPr>
      <p:grpSpPr>
        <a:xfrm>
          <a:off x="0" y="0"/>
          <a:ext cx="0" cy="0"/>
          <a:chOff x="0" y="0"/>
          <a:chExt cx="0" cy="0"/>
        </a:xfrm>
      </p:grpSpPr>
      <p:sp>
        <p:nvSpPr>
          <p:cNvPr id="23" name="Content Placeholder 6"/>
          <p:cNvSpPr>
            <a:spLocks noGrp="1"/>
          </p:cNvSpPr>
          <p:nvPr>
            <p:ph sz="quarter" idx="17" hasCustomPrompt="1"/>
          </p:nvPr>
        </p:nvSpPr>
        <p:spPr>
          <a:xfrm>
            <a:off x="6192000" y="1132800"/>
            <a:ext cx="6043200" cy="5025600"/>
          </a:xfrm>
          <a:prstGeom prst="rect">
            <a:avLst/>
          </a:prstGeom>
          <a:solidFill>
            <a:srgbClr val="D9D9D9"/>
          </a:solidFill>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4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br>
              <a:rPr lang="en-US"/>
            </a:br>
            <a:r>
              <a:rPr lang="en-US"/>
              <a:t>Choose your media type </a:t>
            </a:r>
            <a:br>
              <a:rPr lang="en-US"/>
            </a:br>
            <a:r>
              <a:rPr lang="en-US"/>
              <a:t>or enter data for chart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3"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5" name="Text Placeholder 4"/>
          <p:cNvSpPr>
            <a:spLocks noGrp="1"/>
          </p:cNvSpPr>
          <p:nvPr>
            <p:ph type="body" sz="quarter" idx="18"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6B32F036-7647-49F6-B749-BEC246043530}"/>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9" name="Text Placeholder 2">
            <a:extLst>
              <a:ext uri="{FF2B5EF4-FFF2-40B4-BE49-F238E27FC236}">
                <a16:creationId xmlns:a16="http://schemas.microsoft.com/office/drawing/2014/main" id="{33630E27-6624-4CF0-B36B-58B60368EEFB}"/>
              </a:ext>
            </a:extLst>
          </p:cNvPr>
          <p:cNvSpPr>
            <a:spLocks noGrp="1"/>
          </p:cNvSpPr>
          <p:nvPr>
            <p:ph type="body" sz="quarter" idx="21"/>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0" name="Straight Connector 9">
            <a:extLst>
              <a:ext uri="{FF2B5EF4-FFF2-40B4-BE49-F238E27FC236}">
                <a16:creationId xmlns:a16="http://schemas.microsoft.com/office/drawing/2014/main" id="{887581C7-1C77-0544-847D-7C198CF193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26C6BB9-B6AB-934C-AE15-BCF3A476675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29647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6A- 2 column Various media on white ">
    <p:bg>
      <p:bgRef idx="1001">
        <a:schemeClr val="bg1"/>
      </p:bgRef>
    </p:bg>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0"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2">
            <a:extLst>
              <a:ext uri="{FF2B5EF4-FFF2-40B4-BE49-F238E27FC236}">
                <a16:creationId xmlns:a16="http://schemas.microsoft.com/office/drawing/2014/main" id="{DDE2F6B3-2776-4D57-9129-788053209963}"/>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2DBE2101-6068-6C4A-953A-875E9BA3825E}"/>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D07D0FF-7BED-594D-B33D-5B643283377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08118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6B - 2 coulmn various media with background">
    <p:bg>
      <p:bgRef idx="1001">
        <a:schemeClr val="bg1"/>
      </p:bgRef>
    </p:bg>
    <p:spTree>
      <p:nvGrpSpPr>
        <p:cNvPr id="1" name=""/>
        <p:cNvGrpSpPr/>
        <p:nvPr/>
      </p:nvGrpSpPr>
      <p:grpSpPr>
        <a:xfrm>
          <a:off x="0" y="0"/>
          <a:ext cx="0" cy="0"/>
          <a:chOff x="0" y="0"/>
          <a:chExt cx="0" cy="0"/>
        </a:xfrm>
      </p:grpSpPr>
      <p:sp>
        <p:nvSpPr>
          <p:cNvPr id="19"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4"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20"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9"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74FA8699-9248-4EEB-BA54-0192ED76B391}"/>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66A8216A-5A4B-3945-8CB5-026A4970589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8AFD9CD-5E74-6141-B656-EC0AAAD2EFFD}"/>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235985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7 - Pull out facts with background image">
    <p:bg>
      <p:bgRef idx="1001">
        <a:schemeClr val="bg1"/>
      </p:bgRef>
    </p:bg>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21" name="Text Placeholder 4"/>
          <p:cNvSpPr>
            <a:spLocks noGrp="1"/>
          </p:cNvSpPr>
          <p:nvPr>
            <p:ph type="body" sz="quarter" idx="12" hasCustomPrompt="1"/>
          </p:nvPr>
        </p:nvSpPr>
        <p:spPr>
          <a:xfrm>
            <a:off x="394863" y="1759681"/>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22" name="Text Placeholder 4"/>
          <p:cNvSpPr>
            <a:spLocks noGrp="1"/>
          </p:cNvSpPr>
          <p:nvPr>
            <p:ph type="body" sz="quarter" idx="11" hasCustomPrompt="1"/>
          </p:nvPr>
        </p:nvSpPr>
        <p:spPr>
          <a:xfrm>
            <a:off x="394863" y="131676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25" name="Text Placeholder 4"/>
          <p:cNvSpPr>
            <a:spLocks noGrp="1"/>
          </p:cNvSpPr>
          <p:nvPr>
            <p:ph type="body" sz="quarter" idx="16" hasCustomPrompt="1"/>
          </p:nvPr>
        </p:nvSpPr>
        <p:spPr>
          <a:xfrm>
            <a:off x="3374070" y="1759679"/>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26" name="Text Placeholder 4"/>
          <p:cNvSpPr>
            <a:spLocks noGrp="1"/>
          </p:cNvSpPr>
          <p:nvPr>
            <p:ph type="body" sz="quarter" idx="17" hasCustomPrompt="1"/>
          </p:nvPr>
        </p:nvSpPr>
        <p:spPr>
          <a:xfrm>
            <a:off x="3374070" y="1316766"/>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1" name="Text Placeholder 4"/>
          <p:cNvSpPr>
            <a:spLocks noGrp="1"/>
          </p:cNvSpPr>
          <p:nvPr>
            <p:ph type="body" sz="quarter" idx="18" hasCustomPrompt="1"/>
          </p:nvPr>
        </p:nvSpPr>
        <p:spPr>
          <a:xfrm>
            <a:off x="385367" y="3354722"/>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2" name="Text Placeholder 4"/>
          <p:cNvSpPr>
            <a:spLocks noGrp="1"/>
          </p:cNvSpPr>
          <p:nvPr>
            <p:ph type="body" sz="quarter" idx="19" hasCustomPrompt="1"/>
          </p:nvPr>
        </p:nvSpPr>
        <p:spPr>
          <a:xfrm>
            <a:off x="385367" y="291180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3" name="Text Placeholder 4"/>
          <p:cNvSpPr>
            <a:spLocks noGrp="1"/>
          </p:cNvSpPr>
          <p:nvPr>
            <p:ph type="body" sz="quarter" idx="20" hasCustomPrompt="1"/>
          </p:nvPr>
        </p:nvSpPr>
        <p:spPr>
          <a:xfrm>
            <a:off x="3364574" y="3354720"/>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4" name="Text Placeholder 4"/>
          <p:cNvSpPr>
            <a:spLocks noGrp="1"/>
          </p:cNvSpPr>
          <p:nvPr>
            <p:ph type="body" sz="quarter" idx="21" hasCustomPrompt="1"/>
          </p:nvPr>
        </p:nvSpPr>
        <p:spPr>
          <a:xfrm>
            <a:off x="3364574" y="291180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5" name="Text Placeholder 4"/>
          <p:cNvSpPr>
            <a:spLocks noGrp="1"/>
          </p:cNvSpPr>
          <p:nvPr>
            <p:ph type="body" sz="quarter" idx="22" hasCustomPrompt="1"/>
          </p:nvPr>
        </p:nvSpPr>
        <p:spPr>
          <a:xfrm>
            <a:off x="387351" y="4928033"/>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6" name="Text Placeholder 4"/>
          <p:cNvSpPr>
            <a:spLocks noGrp="1"/>
          </p:cNvSpPr>
          <p:nvPr>
            <p:ph type="body" sz="quarter" idx="23" hasCustomPrompt="1"/>
          </p:nvPr>
        </p:nvSpPr>
        <p:spPr>
          <a:xfrm>
            <a:off x="387351" y="4485119"/>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7" name="Text Placeholder 4"/>
          <p:cNvSpPr>
            <a:spLocks noGrp="1"/>
          </p:cNvSpPr>
          <p:nvPr>
            <p:ph type="body" sz="quarter" idx="24" hasCustomPrompt="1"/>
          </p:nvPr>
        </p:nvSpPr>
        <p:spPr>
          <a:xfrm>
            <a:off x="3366558" y="492803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8" name="Text Placeholder 4"/>
          <p:cNvSpPr>
            <a:spLocks noGrp="1"/>
          </p:cNvSpPr>
          <p:nvPr>
            <p:ph type="body" sz="quarter" idx="25" hasCustomPrompt="1"/>
          </p:nvPr>
        </p:nvSpPr>
        <p:spPr>
          <a:xfrm>
            <a:off x="3366558" y="448511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4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3" name="Text Placeholder 4"/>
          <p:cNvSpPr>
            <a:spLocks noGrp="1"/>
          </p:cNvSpPr>
          <p:nvPr>
            <p:ph type="body" sz="quarter" idx="26"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2">
            <a:extLst>
              <a:ext uri="{FF2B5EF4-FFF2-40B4-BE49-F238E27FC236}">
                <a16:creationId xmlns:a16="http://schemas.microsoft.com/office/drawing/2014/main" id="{07C616C9-35B4-4DCF-86D0-C974BE805171}"/>
              </a:ext>
            </a:extLst>
          </p:cNvPr>
          <p:cNvSpPr>
            <a:spLocks noGrp="1"/>
          </p:cNvSpPr>
          <p:nvPr>
            <p:ph type="body" sz="quarter" idx="27"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9" name="Straight Connector 18">
            <a:extLst>
              <a:ext uri="{FF2B5EF4-FFF2-40B4-BE49-F238E27FC236}">
                <a16:creationId xmlns:a16="http://schemas.microsoft.com/office/drawing/2014/main" id="{961C0C61-93E9-D84C-A086-5B0A7CFC2E5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30198E-CB42-FF49-837D-288747C012C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5114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8A - quarter copy and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2">
            <a:extLst>
              <a:ext uri="{FF2B5EF4-FFF2-40B4-BE49-F238E27FC236}">
                <a16:creationId xmlns:a16="http://schemas.microsoft.com/office/drawing/2014/main" id="{E491442A-A447-4153-A0BB-1889A36981F3}"/>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ED797245-0337-9B41-A456-77F7A44A4D9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A39DCBE-A0F5-4C44-8311-C200F1001485}"/>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674186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8B - quarter copy and chart on white">
    <p:bg>
      <p:bgRef idx="1001">
        <a:schemeClr val="bg1"/>
      </p:bgRef>
    </p:bg>
    <p:spTree>
      <p:nvGrpSpPr>
        <p:cNvPr id="1" name=""/>
        <p:cNvGrpSpPr/>
        <p:nvPr/>
      </p:nvGrpSpPr>
      <p:grpSpPr>
        <a:xfrm>
          <a:off x="0" y="0"/>
          <a:ext cx="0" cy="0"/>
          <a:chOff x="0" y="0"/>
          <a:chExt cx="0" cy="0"/>
        </a:xfrm>
      </p:grpSpPr>
      <p:sp>
        <p:nvSpPr>
          <p:cNvPr id="1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8"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3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4"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3FC1ABC0-F518-4C85-AA96-94049F19E5D2}"/>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752BDF02-911A-124D-B8CC-CE11DD8EE7C1}"/>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2C39EE1-D655-E642-962A-39E14FF6626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45754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9A - Full page chart on white">
    <p:bg>
      <p:bgRef idx="1001">
        <a:schemeClr val="bg1"/>
      </p:bgRef>
    </p:bg>
    <p:spTree>
      <p:nvGrpSpPr>
        <p:cNvPr id="1" name=""/>
        <p:cNvGrpSpPr/>
        <p:nvPr/>
      </p:nvGrpSpPr>
      <p:grpSpPr>
        <a:xfrm>
          <a:off x="0" y="0"/>
          <a:ext cx="0" cy="0"/>
          <a:chOff x="0" y="0"/>
          <a:chExt cx="0" cy="0"/>
        </a:xfrm>
      </p:grpSpPr>
      <p:sp>
        <p:nvSpPr>
          <p:cNvPr id="14"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72FAE36C-FC83-4458-B856-4CB3C44BC434}"/>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2" name="Text Placeholder 2">
            <a:extLst>
              <a:ext uri="{FF2B5EF4-FFF2-40B4-BE49-F238E27FC236}">
                <a16:creationId xmlns:a16="http://schemas.microsoft.com/office/drawing/2014/main" id="{3F91EB53-0417-4F5D-BE36-6350A77CBB8A}"/>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77635243-929F-5741-8CD1-E4ED40BFEAC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2DE7B17-F901-C749-AFA8-A8B2F2C9B3A9}"/>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9421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9B - Full page chart with background image">
    <p:bg>
      <p:bgRef idx="1001">
        <a:schemeClr val="bg1"/>
      </p:bgRef>
    </p:bg>
    <p:spTree>
      <p:nvGrpSpPr>
        <p:cNvPr id="1" name=""/>
        <p:cNvGrpSpPr/>
        <p:nvPr/>
      </p:nvGrpSpPr>
      <p:grpSpPr>
        <a:xfrm>
          <a:off x="0" y="0"/>
          <a:ext cx="0" cy="0"/>
          <a:chOff x="0" y="0"/>
          <a:chExt cx="0" cy="0"/>
        </a:xfrm>
      </p:grpSpPr>
      <p:sp>
        <p:nvSpPr>
          <p:cNvPr id="22"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3A753F44-A351-4925-BBFF-8E8CF48B07E7}"/>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4">
            <a:extLst>
              <a:ext uri="{FF2B5EF4-FFF2-40B4-BE49-F238E27FC236}">
                <a16:creationId xmlns:a16="http://schemas.microsoft.com/office/drawing/2014/main" id="{CFF104D5-B6BF-4E89-8F6C-E2BB540228C6}"/>
              </a:ext>
            </a:extLst>
          </p:cNvPr>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3C00849-3AB6-4087-9E68-E38311CCE558}"/>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55B48972-2053-6340-9BDD-6AD9A42C20DC}"/>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5950A3F-1E18-B24B-9514-2B6346C70E9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837028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B_Full screen Sub heading Chapter page">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1" name="Title 13"/>
          <p:cNvSpPr>
            <a:spLocks noGrp="1"/>
          </p:cNvSpPr>
          <p:nvPr>
            <p:ph type="title" hasCustomPrompt="1"/>
          </p:nvPr>
        </p:nvSpPr>
        <p:spPr>
          <a:xfrm>
            <a:off x="374685" y="2994819"/>
            <a:ext cx="5433284" cy="1202267"/>
          </a:xfrm>
          <a:prstGeom prst="rect">
            <a:avLst/>
          </a:prstGeom>
        </p:spPr>
        <p:txBody>
          <a:bodyPr lIns="0" rIns="0">
            <a:noAutofit/>
          </a:bodyPr>
          <a:lstStyle>
            <a:lvl1pPr algn="l">
              <a:defRPr sz="2933" b="0" i="0">
                <a:solidFill>
                  <a:schemeClr val="bg1"/>
                </a:solidFill>
                <a:latin typeface="+mj-lt"/>
                <a:cs typeface="Helvetica Neue Medium"/>
              </a:defRPr>
            </a:lvl1pPr>
          </a:lstStyle>
          <a:p>
            <a:r>
              <a:rPr lang="en-GB"/>
              <a:t>Enter sub title</a:t>
            </a:r>
            <a:br>
              <a:rPr lang="en-GB"/>
            </a:br>
            <a:r>
              <a:rPr lang="en-GB"/>
              <a:t>in here like this</a:t>
            </a:r>
            <a:endParaRPr lang="en-US"/>
          </a:p>
        </p:txBody>
      </p:sp>
      <p:sp>
        <p:nvSpPr>
          <p:cNvPr id="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baseline="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Section Heading</a:t>
            </a:r>
          </a:p>
        </p:txBody>
      </p:sp>
      <p:sp>
        <p:nvSpPr>
          <p:cNvPr id="6" name="Text Placeholder 2">
            <a:extLst>
              <a:ext uri="{FF2B5EF4-FFF2-40B4-BE49-F238E27FC236}">
                <a16:creationId xmlns:a16="http://schemas.microsoft.com/office/drawing/2014/main" id="{659924B9-0DD3-4DD3-8250-547291FC1861}"/>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3842686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 - Full bleed media">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2116"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Tree>
    <p:extLst>
      <p:ext uri="{BB962C8B-B14F-4D97-AF65-F5344CB8AC3E}">
        <p14:creationId xmlns:p14="http://schemas.microsoft.com/office/powerpoint/2010/main" val="848599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 Thank you with Background image">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0"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
        <p:nvSpPr>
          <p:cNvPr id="4" name="Text Placeholder 13"/>
          <p:cNvSpPr>
            <a:spLocks noGrp="1"/>
          </p:cNvSpPr>
          <p:nvPr>
            <p:ph type="body" sz="quarter" idx="13" hasCustomPrompt="1"/>
          </p:nvPr>
        </p:nvSpPr>
        <p:spPr>
          <a:xfrm>
            <a:off x="383216" y="4965170"/>
            <a:ext cx="3600549" cy="1344615"/>
          </a:xfrm>
          <a:prstGeom prst="rect">
            <a:avLst/>
          </a:prstGeom>
        </p:spPr>
        <p:txBody>
          <a:bodyPr lIns="0" rIns="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400" b="0" i="0" baseline="0">
                <a:solidFill>
                  <a:srgbClr val="FFFFFF"/>
                </a:solidFill>
                <a:latin typeface="+mj-lt"/>
                <a:cs typeface="Helvetica Neue"/>
              </a:defRPr>
            </a:lvl1pPr>
          </a:lstStyle>
          <a:p>
            <a:pPr lvl="0"/>
            <a:r>
              <a:rPr lang="en-US"/>
              <a:t>Contact details to go here</a:t>
            </a:r>
            <a:br>
              <a:rPr lang="en-US"/>
            </a:br>
            <a:r>
              <a:rPr lang="en-US"/>
              <a:t>Contact details to go here</a:t>
            </a:r>
            <a:br>
              <a:rPr lang="en-US"/>
            </a:br>
            <a:r>
              <a:rPr lang="en-US"/>
              <a:t>Contact details to go here</a:t>
            </a:r>
          </a:p>
          <a:p>
            <a:pPr lvl="0"/>
            <a:endParaRPr lang="en-US"/>
          </a:p>
        </p:txBody>
      </p:sp>
      <p:sp>
        <p:nvSpPr>
          <p:cNvPr id="5" name="Title 13"/>
          <p:cNvSpPr>
            <a:spLocks noGrp="1"/>
          </p:cNvSpPr>
          <p:nvPr>
            <p:ph type="title" hasCustomPrompt="1"/>
          </p:nvPr>
        </p:nvSpPr>
        <p:spPr>
          <a:xfrm>
            <a:off x="387351" y="2948947"/>
            <a:ext cx="4172479" cy="1202267"/>
          </a:xfrm>
          <a:prstGeom prst="rect">
            <a:avLst/>
          </a:prstGeom>
        </p:spPr>
        <p:txBody>
          <a:bodyPr lIns="0" rIns="0">
            <a:noAutofit/>
          </a:bodyPr>
          <a:lstStyle>
            <a:lvl1pPr algn="l">
              <a:defRPr sz="4800" b="1" i="0" baseline="0">
                <a:solidFill>
                  <a:schemeClr val="bg1"/>
                </a:solidFill>
                <a:latin typeface="+mj-lt"/>
                <a:cs typeface="Helvetica Neue Medium"/>
              </a:defRPr>
            </a:lvl1pPr>
          </a:lstStyle>
          <a:p>
            <a:r>
              <a:rPr lang="en-GB"/>
              <a:t>Thank you</a:t>
            </a:r>
            <a:br>
              <a:rPr lang="en-GB"/>
            </a:br>
            <a:endParaRPr lang="en-US"/>
          </a:p>
        </p:txBody>
      </p:sp>
    </p:spTree>
    <p:extLst>
      <p:ext uri="{BB962C8B-B14F-4D97-AF65-F5344CB8AC3E}">
        <p14:creationId xmlns:p14="http://schemas.microsoft.com/office/powerpoint/2010/main" val="3083860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 - 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40081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CA87E3C6-F591-244B-A51D-E2D2F07575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285AF1D-5B1C-5F42-A204-2697A86AF826}"/>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24009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390E6A-C0C7-476B-9477-4EDD43FA6FA8}"/>
              </a:ext>
            </a:extLst>
          </p:cNvPr>
          <p:cNvSpPr>
            <a:spLocks noGrp="1"/>
          </p:cNvSpPr>
          <p:nvPr>
            <p:ph type="sldNum" sz="quarter" idx="10"/>
          </p:nvPr>
        </p:nvSpPr>
        <p:spPr>
          <a:xfrm>
            <a:off x="11804651" y="6368799"/>
            <a:ext cx="306791" cy="277907"/>
          </a:xfrm>
          <a:prstGeom prst="rect">
            <a:avLst/>
          </a:prstGeom>
        </p:spPr>
        <p:txBody>
          <a:bodyPr/>
          <a:lstStyle/>
          <a:p>
            <a:fld id="{2FB96976-799D-CE43-8922-EB3C171DB3D8}" type="slidenum">
              <a:rPr lang="en-US" smtClean="0"/>
              <a:pPr/>
              <a:t>‹#›</a:t>
            </a:fld>
            <a:endParaRPr lang="en-US"/>
          </a:p>
        </p:txBody>
      </p:sp>
      <p:sp>
        <p:nvSpPr>
          <p:cNvPr id="4" name="Text Placeholder 2">
            <a:extLst>
              <a:ext uri="{FF2B5EF4-FFF2-40B4-BE49-F238E27FC236}">
                <a16:creationId xmlns:a16="http://schemas.microsoft.com/office/drawing/2014/main" id="{4CAEDF5B-7B8B-4094-A5CA-165CED6F1A13}"/>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tx2"/>
                </a:solidFill>
                <a:latin typeface="+mn-lt"/>
              </a:defRPr>
            </a:lvl1pPr>
            <a:lvl2pPr marL="527987" indent="-239994">
              <a:defRPr sz="1600">
                <a:solidFill>
                  <a:schemeClr val="tx2"/>
                </a:solidFill>
                <a:latin typeface="+mn-lt"/>
              </a:defRPr>
            </a:lvl2pPr>
            <a:lvl3pPr marL="1007975" indent="-239994">
              <a:defRPr sz="1600">
                <a:solidFill>
                  <a:schemeClr val="tx2"/>
                </a:solidFill>
                <a:latin typeface="+mn-lt"/>
              </a:defRPr>
            </a:lvl3pPr>
            <a:lvl4pPr marL="1247969" indent="-239994">
              <a:defRPr sz="1600">
                <a:solidFill>
                  <a:schemeClr val="tx2"/>
                </a:solidFill>
                <a:latin typeface="+mn-lt"/>
              </a:defRPr>
            </a:lvl4pPr>
            <a:lvl5pPr marL="1583960">
              <a:defRPr sz="16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5A8DD4-95CC-4B11-BF29-7703F9DDEF79}"/>
              </a:ext>
            </a:extLst>
          </p:cNvPr>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4">
            <a:extLst>
              <a:ext uri="{FF2B5EF4-FFF2-40B4-BE49-F238E27FC236}">
                <a16:creationId xmlns:a16="http://schemas.microsoft.com/office/drawing/2014/main" id="{8E336132-F19A-47D7-86E7-24EF1A8E29DE}"/>
              </a:ext>
            </a:extLst>
          </p:cNvPr>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Agenda</a:t>
            </a:r>
          </a:p>
        </p:txBody>
      </p:sp>
    </p:spTree>
    <p:extLst>
      <p:ext uri="{BB962C8B-B14F-4D97-AF65-F5344CB8AC3E}">
        <p14:creationId xmlns:p14="http://schemas.microsoft.com/office/powerpoint/2010/main" val="4197199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6"/>
          <p:cNvSpPr>
            <a:spLocks noGrp="1"/>
          </p:cNvSpPr>
          <p:nvPr>
            <p:ph type="sldNum" sz="quarter" idx="4"/>
          </p:nvPr>
        </p:nvSpPr>
        <p:spPr>
          <a:xfrm>
            <a:off x="11804655" y="6368801"/>
            <a:ext cx="306791" cy="277907"/>
          </a:xfrm>
          <a:prstGeom prst="rect">
            <a:avLst/>
          </a:prstGeom>
        </p:spPr>
        <p:txBody>
          <a:bodyPr vert="horz" lIns="0" tIns="0" rIns="0" bIns="0" rtlCol="0" anchor="ctr"/>
          <a:lstStyle>
            <a:lvl1pPr algn="r">
              <a:defRPr sz="800">
                <a:solidFill>
                  <a:srgbClr val="7C7C81"/>
                </a:solidFill>
              </a:defRPr>
            </a:lvl1pPr>
          </a:lstStyle>
          <a:p>
            <a:fld id="{2FB96976-799D-CE43-8922-EB3C171DB3D8}" type="slidenum">
              <a:rPr lang="en-US" smtClean="0"/>
              <a:pPr/>
              <a:t>‹#›</a:t>
            </a:fld>
            <a:endParaRPr lang="en-US"/>
          </a:p>
        </p:txBody>
      </p:sp>
      <p:sp>
        <p:nvSpPr>
          <p:cNvPr id="3" name="Text Placeholder 2">
            <a:extLst>
              <a:ext uri="{FF2B5EF4-FFF2-40B4-BE49-F238E27FC236}">
                <a16:creationId xmlns:a16="http://schemas.microsoft.com/office/drawing/2014/main" id="{F6204EFA-64D9-4665-B645-44F3E9FF6E85}"/>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6" name="Text Placeholder 2">
            <a:extLst>
              <a:ext uri="{FF2B5EF4-FFF2-40B4-BE49-F238E27FC236}">
                <a16:creationId xmlns:a16="http://schemas.microsoft.com/office/drawing/2014/main" id="{2C054ECE-DDDE-411F-B28B-10F73A9FAF04}"/>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bg1">
                    <a:lumMod val="50000"/>
                  </a:schemeClr>
                </a:solidFill>
                <a:latin typeface="+mn-lt"/>
              </a:defRPr>
            </a:lvl1pPr>
            <a:lvl2pPr marL="527987" indent="-239994">
              <a:defRPr sz="1600">
                <a:solidFill>
                  <a:schemeClr val="bg1">
                    <a:lumMod val="50000"/>
                  </a:schemeClr>
                </a:solidFill>
                <a:latin typeface="+mn-lt"/>
              </a:defRPr>
            </a:lvl2pPr>
            <a:lvl3pPr marL="1007975" indent="-239994">
              <a:defRPr sz="1600">
                <a:solidFill>
                  <a:schemeClr val="bg1">
                    <a:lumMod val="50000"/>
                  </a:schemeClr>
                </a:solidFill>
                <a:latin typeface="+mn-lt"/>
              </a:defRPr>
            </a:lvl3pPr>
            <a:lvl4pPr marL="1247969" indent="-239994">
              <a:defRPr sz="1600">
                <a:solidFill>
                  <a:schemeClr val="bg1">
                    <a:lumMod val="50000"/>
                  </a:schemeClr>
                </a:solidFill>
                <a:latin typeface="+mn-lt"/>
              </a:defRPr>
            </a:lvl4pPr>
            <a:lvl5pPr marL="1583960">
              <a:defRPr sz="1600">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572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Slide Number Placeholder 26">
            <a:extLst>
              <a:ext uri="{FF2B5EF4-FFF2-40B4-BE49-F238E27FC236}">
                <a16:creationId xmlns:a16="http://schemas.microsoft.com/office/drawing/2014/main" id="{B766228E-DFCE-42BB-A718-15541B1A5386}"/>
              </a:ext>
            </a:extLst>
          </p:cNvPr>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Tree>
    <p:extLst>
      <p:ext uri="{BB962C8B-B14F-4D97-AF65-F5344CB8AC3E}">
        <p14:creationId xmlns:p14="http://schemas.microsoft.com/office/powerpoint/2010/main" val="318244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 Executive Summary and image">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700808"/>
            <a:ext cx="8111793"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9" name="Picture Placeholder 7"/>
          <p:cNvSpPr>
            <a:spLocks noGrp="1"/>
          </p:cNvSpPr>
          <p:nvPr>
            <p:ph type="pic" sz="quarter" idx="10" hasCustomPrompt="1"/>
          </p:nvPr>
        </p:nvSpPr>
        <p:spPr>
          <a:xfrm>
            <a:off x="8688289" y="1132800"/>
            <a:ext cx="3503711"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8" name="Text Placeholder 2">
            <a:extLst>
              <a:ext uri="{FF2B5EF4-FFF2-40B4-BE49-F238E27FC236}">
                <a16:creationId xmlns:a16="http://schemas.microsoft.com/office/drawing/2014/main" id="{FA0C28A5-53F0-4659-8EB2-CD010947E4DF}"/>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2" name="Straight Connector 11">
            <a:extLst>
              <a:ext uri="{FF2B5EF4-FFF2-40B4-BE49-F238E27FC236}">
                <a16:creationId xmlns:a16="http://schemas.microsoft.com/office/drawing/2014/main" id="{7E8A974D-4655-924B-A41E-DCC141AE0D1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1A6B719-4C49-DF4E-A0FB-28078D11A10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14FA22-135E-904E-8A22-2A35B16F9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31" y="6262156"/>
            <a:ext cx="1958056" cy="489517"/>
          </a:xfrm>
          <a:prstGeom prst="rect">
            <a:avLst/>
          </a:prstGeom>
        </p:spPr>
      </p:pic>
    </p:spTree>
    <p:extLst>
      <p:ext uri="{BB962C8B-B14F-4D97-AF65-F5344CB8AC3E}">
        <p14:creationId xmlns:p14="http://schemas.microsoft.com/office/powerpoint/2010/main" val="23363703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A60E0AE0-5E84-A44B-BD9F-2715AF9E8C4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4E0C821-1D95-A448-822C-0415DA4529C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911175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A - 2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38" name="Text Placeholder 4"/>
          <p:cNvSpPr>
            <a:spLocks noGrp="1"/>
          </p:cNvSpPr>
          <p:nvPr>
            <p:ph type="body" sz="quarter" idx="16"/>
          </p:nvPr>
        </p:nvSpPr>
        <p:spPr>
          <a:xfrm>
            <a:off x="6180955"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AD856E47-91F3-3647-A530-6729FE5F7E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440A33-4632-DB48-8CA2-25900F4C181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7723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02A - 2 column on white">
    <p:bg>
      <p:bgRef idx="1001">
        <a:schemeClr val="bg1"/>
      </p:bgRef>
    </p:bg>
    <p:spTree>
      <p:nvGrpSpPr>
        <p:cNvPr id="1" name=""/>
        <p:cNvGrpSpPr/>
        <p:nvPr/>
      </p:nvGrpSpPr>
      <p:grpSpPr>
        <a:xfrm>
          <a:off x="0" y="0"/>
          <a:ext cx="0" cy="0"/>
          <a:chOff x="0" y="0"/>
          <a:chExt cx="0" cy="0"/>
        </a:xfrm>
      </p:grpSpPr>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316765"/>
            <a:ext cx="5605128" cy="4608512"/>
          </a:xfrm>
          <a:prstGeom prst="rect">
            <a:avLst/>
          </a:prstGeom>
          <a:ln>
            <a:solidFill>
              <a:schemeClr val="accent1"/>
            </a:solidFill>
          </a:ln>
        </p:spPr>
        <p:txBody>
          <a:bodyPr lIns="36000" tIns="36000" rIns="36000" bIns="36000"/>
          <a:lstStyle>
            <a:lvl1pPr marL="228594" indent="-228594">
              <a:spcBef>
                <a:spcPts val="0"/>
              </a:spcBef>
              <a:buFont typeface="Arial" panose="020B0604020202020204" pitchFamily="34" charset="0"/>
              <a:buChar char="•"/>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316765"/>
            <a:ext cx="5605128" cy="4608512"/>
          </a:xfrm>
          <a:prstGeom prst="rect">
            <a:avLst/>
          </a:prstGeom>
          <a:ln>
            <a:solidFill>
              <a:schemeClr val="accent1"/>
            </a:solidFill>
          </a:ln>
        </p:spPr>
        <p:txBody>
          <a:bodyPr lIns="36000" tIns="36000" rIns="36000" bIns="3600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8970D87A-F226-D648-A0F2-79FD867E464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B8FE868-F3B2-FC4D-8C99-DBF24A6165B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321874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2B - 2 column with background image">
    <p:bg>
      <p:bgRef idx="1001">
        <a:schemeClr val="bg1"/>
      </p:bgRef>
    </p:bg>
    <p:spTree>
      <p:nvGrpSpPr>
        <p:cNvPr id="1" name=""/>
        <p:cNvGrpSpPr/>
        <p:nvPr/>
      </p:nvGrpSpPr>
      <p:grpSpPr>
        <a:xfrm>
          <a:off x="0" y="0"/>
          <a:ext cx="0" cy="0"/>
          <a:chOff x="0" y="0"/>
          <a:chExt cx="0" cy="0"/>
        </a:xfrm>
      </p:grpSpPr>
      <p:sp>
        <p:nvSpPr>
          <p:cNvPr id="2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5"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7" name="Text Placeholder 4"/>
          <p:cNvSpPr>
            <a:spLocks noGrp="1"/>
          </p:cNvSpPr>
          <p:nvPr>
            <p:ph type="body" sz="quarter" idx="16"/>
          </p:nvPr>
        </p:nvSpPr>
        <p:spPr>
          <a:xfrm>
            <a:off x="6193159"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AB74CCE5-A0CF-4BA1-8FA2-A47514A48BCC}"/>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1" name="Text Placeholder 2">
            <a:extLst>
              <a:ext uri="{FF2B5EF4-FFF2-40B4-BE49-F238E27FC236}">
                <a16:creationId xmlns:a16="http://schemas.microsoft.com/office/drawing/2014/main" id="{65EBBDC1-0FB4-4650-9B7B-97C690B5F87C}"/>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2">
            <a:extLst>
              <a:ext uri="{FF2B5EF4-FFF2-40B4-BE49-F238E27FC236}">
                <a16:creationId xmlns:a16="http://schemas.microsoft.com/office/drawing/2014/main" id="{0D3A8511-C590-4163-B79E-6EBE0AFB4A96}"/>
              </a:ext>
            </a:extLst>
          </p:cNvPr>
          <p:cNvSpPr>
            <a:spLocks noGrp="1"/>
          </p:cNvSpPr>
          <p:nvPr>
            <p:ph type="body" sz="quarter" idx="21"/>
          </p:nvPr>
        </p:nvSpPr>
        <p:spPr>
          <a:xfrm>
            <a:off x="6196340"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F7D31E9E-9732-C943-B74A-A4849214FD33}"/>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F2859E-94BB-1E4D-B98F-6FDB45A0A854}"/>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036408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A - 3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CD32AA35-A754-439D-972E-3F7E0144B1FA}"/>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F9EF3857-995E-4F0C-9949-F38FFAE2175C}"/>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
            <a:extLst>
              <a:ext uri="{FF2B5EF4-FFF2-40B4-BE49-F238E27FC236}">
                <a16:creationId xmlns:a16="http://schemas.microsoft.com/office/drawing/2014/main" id="{77F03F83-1E0A-4092-A8D6-ECB5568CE1FB}"/>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55A64A59-4C89-4441-9CC5-9A6F3F5DFCF9}"/>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58F86E58-0036-D541-BBF9-C286BE8C5E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5F54686-AA88-ED48-879D-B5E27504C17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367936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B - 3 column with Background image">
    <p:bg>
      <p:bgRef idx="1001">
        <a:schemeClr val="bg1"/>
      </p:bgRef>
    </p:bg>
    <p:spTree>
      <p:nvGrpSpPr>
        <p:cNvPr id="1" name=""/>
        <p:cNvGrpSpPr/>
        <p:nvPr/>
      </p:nvGrpSpPr>
      <p:grpSpPr>
        <a:xfrm>
          <a:off x="0" y="0"/>
          <a:ext cx="0" cy="0"/>
          <a:chOff x="0" y="0"/>
          <a:chExt cx="0" cy="0"/>
        </a:xfrm>
      </p:grpSpPr>
      <p:sp>
        <p:nvSpPr>
          <p:cNvPr id="24"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756C4BB0-F78D-4833-9DE7-B1426E8208D7}"/>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D75C82A9-989A-4A29-A23D-E3FB0611A881}"/>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a:extLst>
              <a:ext uri="{FF2B5EF4-FFF2-40B4-BE49-F238E27FC236}">
                <a16:creationId xmlns:a16="http://schemas.microsoft.com/office/drawing/2014/main" id="{A10DE1E2-8BE7-42E9-8A1B-06AC4776AF56}"/>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D6988F51-DE47-48C5-88F8-9BB9396C0BA5}"/>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5" name="Straight Connector 14">
            <a:extLst>
              <a:ext uri="{FF2B5EF4-FFF2-40B4-BE49-F238E27FC236}">
                <a16:creationId xmlns:a16="http://schemas.microsoft.com/office/drawing/2014/main" id="{00CFE3DA-D6DD-644F-B8DE-D54E30BD467F}"/>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57987B5-2BB4-814B-9B73-9EE5D4785A0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9832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CADD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4FAD5C-2150-D34D-937D-203E83F9F876}"/>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15920" y="6272749"/>
            <a:ext cx="709234" cy="451072"/>
          </a:xfrm>
          <a:prstGeom prst="rect">
            <a:avLst/>
          </a:prstGeom>
        </p:spPr>
      </p:pic>
      <p:grpSp>
        <p:nvGrpSpPr>
          <p:cNvPr id="2" name="Group 1">
            <a:extLst>
              <a:ext uri="{FF2B5EF4-FFF2-40B4-BE49-F238E27FC236}">
                <a16:creationId xmlns:a16="http://schemas.microsoft.com/office/drawing/2014/main" id="{C70CB417-A3BE-F74B-B8D7-5AFBAA1381D4}"/>
              </a:ext>
            </a:extLst>
          </p:cNvPr>
          <p:cNvGrpSpPr/>
          <p:nvPr userDrawn="1"/>
        </p:nvGrpSpPr>
        <p:grpSpPr>
          <a:xfrm>
            <a:off x="6260351" y="6201650"/>
            <a:ext cx="5598923" cy="624433"/>
            <a:chOff x="6356045" y="6201650"/>
            <a:chExt cx="5598923" cy="624433"/>
          </a:xfrm>
        </p:grpSpPr>
        <p:pic>
          <p:nvPicPr>
            <p:cNvPr id="8" name="Picture 7" descr="A close up of a sign&#10;&#10;Description automatically generated">
              <a:extLst>
                <a:ext uri="{FF2B5EF4-FFF2-40B4-BE49-F238E27FC236}">
                  <a16:creationId xmlns:a16="http://schemas.microsoft.com/office/drawing/2014/main" id="{F3C8190A-ECB3-455E-A60C-43DD5875F4B6}"/>
                </a:ext>
              </a:extLst>
            </p:cNvPr>
            <p:cNvPicPr>
              <a:picLocks noChangeAspect="1"/>
            </p:cNvPicPr>
            <p:nvPr userDrawn="1"/>
          </p:nvPicPr>
          <p:blipFill rotWithShape="1">
            <a:blip r:embed="rId29"/>
            <a:srcRect l="70357" t="-38" r="1" b="-16630"/>
            <a:stretch/>
          </p:blipFill>
          <p:spPr>
            <a:xfrm>
              <a:off x="9232977" y="6201650"/>
              <a:ext cx="1280508" cy="624433"/>
            </a:xfrm>
            <a:prstGeom prst="rect">
              <a:avLst/>
            </a:prstGeom>
          </p:spPr>
        </p:pic>
        <p:pic>
          <p:nvPicPr>
            <p:cNvPr id="3" name="Picture 2">
              <a:extLst>
                <a:ext uri="{FF2B5EF4-FFF2-40B4-BE49-F238E27FC236}">
                  <a16:creationId xmlns:a16="http://schemas.microsoft.com/office/drawing/2014/main" id="{D1DAE5EC-F719-2643-B8AD-59DF19408CC0}"/>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69787" y="6269089"/>
              <a:ext cx="467984" cy="467984"/>
            </a:xfrm>
            <a:prstGeom prst="rect">
              <a:avLst/>
            </a:prstGeom>
          </p:spPr>
        </p:pic>
        <p:pic>
          <p:nvPicPr>
            <p:cNvPr id="5" name="Picture 4">
              <a:extLst>
                <a:ext uri="{FF2B5EF4-FFF2-40B4-BE49-F238E27FC236}">
                  <a16:creationId xmlns:a16="http://schemas.microsoft.com/office/drawing/2014/main" id="{A4237ABE-326E-D84E-838B-336F23D34E19}"/>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1093215" y="6269089"/>
              <a:ext cx="381172" cy="468842"/>
            </a:xfrm>
            <a:prstGeom prst="rect">
              <a:avLst/>
            </a:prstGeom>
          </p:spPr>
        </p:pic>
        <p:pic>
          <p:nvPicPr>
            <p:cNvPr id="12" name="Picture 11" descr="A close up of a sign&#10;&#10;Description automatically generated">
              <a:extLst>
                <a:ext uri="{FF2B5EF4-FFF2-40B4-BE49-F238E27FC236}">
                  <a16:creationId xmlns:a16="http://schemas.microsoft.com/office/drawing/2014/main" id="{C02BBAAF-2DC2-3140-B2FE-D2438B78C6EE}"/>
                </a:ext>
              </a:extLst>
            </p:cNvPr>
            <p:cNvPicPr>
              <a:picLocks noChangeAspect="1"/>
            </p:cNvPicPr>
            <p:nvPr userDrawn="1"/>
          </p:nvPicPr>
          <p:blipFill rotWithShape="1">
            <a:blip r:embed="rId29"/>
            <a:srcRect t="1" r="64227" b="-4229"/>
            <a:stretch/>
          </p:blipFill>
          <p:spPr>
            <a:xfrm>
              <a:off x="6356045" y="6201650"/>
              <a:ext cx="1545381" cy="557853"/>
            </a:xfrm>
            <a:prstGeom prst="rect">
              <a:avLst/>
            </a:prstGeom>
          </p:spPr>
        </p:pic>
        <p:pic>
          <p:nvPicPr>
            <p:cNvPr id="9" name="Picture 8" descr="A close up of a sign&#10;&#10;Description automatically generated">
              <a:extLst>
                <a:ext uri="{FF2B5EF4-FFF2-40B4-BE49-F238E27FC236}">
                  <a16:creationId xmlns:a16="http://schemas.microsoft.com/office/drawing/2014/main" id="{4F84F337-DB50-0941-A005-5907275FFFC0}"/>
                </a:ext>
              </a:extLst>
            </p:cNvPr>
            <p:cNvPicPr>
              <a:picLocks noChangeAspect="1"/>
            </p:cNvPicPr>
            <p:nvPr userDrawn="1"/>
          </p:nvPicPr>
          <p:blipFill rotWithShape="1">
            <a:blip r:embed="rId29"/>
            <a:srcRect l="39535" t="12402" r="43293"/>
            <a:stretch/>
          </p:blipFill>
          <p:spPr>
            <a:xfrm>
              <a:off x="7901426" y="6268231"/>
              <a:ext cx="777319" cy="491272"/>
            </a:xfrm>
            <a:prstGeom prst="rect">
              <a:avLst/>
            </a:prstGeom>
          </p:spPr>
        </p:pic>
        <p:pic>
          <p:nvPicPr>
            <p:cNvPr id="4" name="Picture 3">
              <a:extLst>
                <a:ext uri="{FF2B5EF4-FFF2-40B4-BE49-F238E27FC236}">
                  <a16:creationId xmlns:a16="http://schemas.microsoft.com/office/drawing/2014/main" id="{A6329708-55E6-0546-9AE5-06913B4F4B59}"/>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8682422" y="6286001"/>
              <a:ext cx="473502" cy="473502"/>
            </a:xfrm>
            <a:prstGeom prst="rect">
              <a:avLst/>
            </a:prstGeom>
          </p:spPr>
        </p:pic>
        <p:pic>
          <p:nvPicPr>
            <p:cNvPr id="1026" name="Picture 2" descr="Club Bolívar - Wikipedia">
              <a:extLst>
                <a:ext uri="{FF2B5EF4-FFF2-40B4-BE49-F238E27FC236}">
                  <a16:creationId xmlns:a16="http://schemas.microsoft.com/office/drawing/2014/main" id="{31728B90-9BF4-7548-A383-96B1CAB9C811}"/>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l="5495" t="5557" r="5418" b="6204"/>
            <a:stretch/>
          </p:blipFill>
          <p:spPr bwMode="auto">
            <a:xfrm>
              <a:off x="11529831" y="6268229"/>
              <a:ext cx="425137" cy="46884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4561EFEA-8F0A-BB4F-B01B-E2C7378A7852}"/>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980598" y="6262156"/>
            <a:ext cx="1958056" cy="489517"/>
          </a:xfrm>
          <a:prstGeom prst="rect">
            <a:avLst/>
          </a:prstGeom>
        </p:spPr>
      </p:pic>
    </p:spTree>
    <p:extLst>
      <p:ext uri="{BB962C8B-B14F-4D97-AF65-F5344CB8AC3E}">
        <p14:creationId xmlns:p14="http://schemas.microsoft.com/office/powerpoint/2010/main" val="394905614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8" r:id="rId23"/>
    <p:sldLayoutId id="2147483729" r:id="rId24"/>
    <p:sldLayoutId id="2147483731" r:id="rId25"/>
    <p:sldLayoutId id="2147483732" r:id="rId26"/>
  </p:sldLayoutIdLst>
  <p:hf hdr="0" ftr="0" dt="0"/>
  <p:txStyles>
    <p:titleStyle>
      <a:lvl1pPr algn="ctr" defTabSz="609585" rtl="0" eaLnBrk="1" latinLnBrk="0" hangingPunct="1">
        <a:spcBef>
          <a:spcPct val="0"/>
        </a:spcBef>
        <a:buNone/>
        <a:defRPr sz="5867" b="1" i="0" kern="1200">
          <a:solidFill>
            <a:srgbClr val="28A0D3"/>
          </a:solidFill>
          <a:latin typeface="Helvetica Neue"/>
          <a:ea typeface="+mj-ea"/>
          <a:cs typeface="Helvetica Neue"/>
        </a:defRPr>
      </a:lvl1pPr>
    </p:titleStyle>
    <p:bodyStyle>
      <a:lvl1pPr marL="457189" indent="-457189" algn="l" defTabSz="609585" rtl="0" eaLnBrk="1" latinLnBrk="0" hangingPunct="1">
        <a:spcBef>
          <a:spcPct val="20000"/>
        </a:spcBef>
        <a:buFont typeface="Arial"/>
        <a:buChar char="•"/>
        <a:defRPr sz="4267" b="0" i="0" kern="1200">
          <a:solidFill>
            <a:srgbClr val="7C7C81"/>
          </a:solidFill>
          <a:latin typeface="Helvetica Neue Light"/>
          <a:ea typeface="+mn-ea"/>
          <a:cs typeface="Helvetica Neue Light"/>
        </a:defRPr>
      </a:lvl1pPr>
      <a:lvl2pPr marL="990575" indent="-380990" algn="l" defTabSz="609585" rtl="0" eaLnBrk="1" latinLnBrk="0" hangingPunct="1">
        <a:spcBef>
          <a:spcPct val="20000"/>
        </a:spcBef>
        <a:buFont typeface="Arial"/>
        <a:buChar char="–"/>
        <a:defRPr sz="3733" b="0" i="0" kern="1200">
          <a:solidFill>
            <a:srgbClr val="7C7C81"/>
          </a:solidFill>
          <a:latin typeface="Helvetica Neue Light"/>
          <a:ea typeface="+mn-ea"/>
          <a:cs typeface="Helvetica Neue Light"/>
        </a:defRPr>
      </a:lvl2pPr>
      <a:lvl3pPr marL="1523962" indent="-304792" algn="l" defTabSz="609585" rtl="0" eaLnBrk="1" latinLnBrk="0" hangingPunct="1">
        <a:spcBef>
          <a:spcPct val="20000"/>
        </a:spcBef>
        <a:buFont typeface="Arial"/>
        <a:buChar char="•"/>
        <a:defRPr sz="3200" b="0" i="0" kern="1200">
          <a:solidFill>
            <a:srgbClr val="7C7C81"/>
          </a:solidFill>
          <a:latin typeface="Helvetica Neue Light"/>
          <a:ea typeface="+mn-ea"/>
          <a:cs typeface="Helvetica Neue Light"/>
        </a:defRPr>
      </a:lvl3pPr>
      <a:lvl4pPr marL="2133547"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4pPr>
      <a:lvl5pPr marL="2743131"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github.com/eddwebster/mcfc_submission/blob/main/notebooks/chance_quality_modelling/2)%20Gradient%20Boosted%20Chance%20Quality%20Model%20from%20Shots%20Data.ipynb"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eddwebster/mcfc_submission" TargetMode="External"/><Relationship Id="rId5" Type="http://schemas.openxmlformats.org/officeDocument/2006/relationships/hyperlink" Target="https://docs.google.com/presentation/d/116D0U_ue2sv6hgLBgHniI228cRhph0qfMuOFA4uuxhs/edit?usp=sharing"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ootball_pitch"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twitter.com/eightyfivepoin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7"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nbviewer.jupyter.org/github/eddwebster/mcfc_submission/blob/main/notebooks/chance_quality_modelling/Creating%20a%20Chance%20Quality%20Model%20from%20Shots%20Data.ipynb" TargetMode="External"/><Relationship Id="rId5" Type="http://schemas.openxmlformats.org/officeDocument/2006/relationships/slide" Target="slide37.xml"/><Relationship Id="rId4" Type="http://schemas.openxmlformats.org/officeDocument/2006/relationships/hyperlink" Target="https://xgboost.readthedocs.io/en/lates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youtu.be/4OTQwuAc4HU" TargetMode="External"/><Relationship Id="rId5" Type="http://schemas.openxmlformats.org/officeDocument/2006/relationships/hyperlink" Target="https://www.youtube.com/watch?v=4OTQwuAc4HU"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hyperlink" Target="https://github.com/metrica-sports/sample-dat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hyperlink" Target="https://twitter.com/eightyfivepoint" TargetMode="External"/><Relationship Id="rId4" Type="http://schemas.openxmlformats.org/officeDocument/2006/relationships/hyperlink" Target="https://github.com/Friends-of-Tracking-Data-FoTD/LaurieOnTrackin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hyperlink" Target="https://github.com/eddwebster/mcfc_submission/tree/main/video/fig/metrica-sports" TargetMode="External"/><Relationship Id="rId10" Type="http://schemas.openxmlformats.org/officeDocument/2006/relationships/image" Target="../media/image32.png"/><Relationship Id="rId4" Type="http://schemas.openxmlformats.org/officeDocument/2006/relationships/hyperlink" Target="https://github.com/eddwebster/mcfc_submission/tree/master/img/fig/metrica-sports" TargetMode="Externa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13" Type="http://schemas.openxmlformats.org/officeDocument/2006/relationships/hyperlink" Target="https://github.com/eddwebster/mcfc_submission/tree/master/notebooks/" TargetMode="External"/><Relationship Id="rId3" Type="http://schemas.openxmlformats.org/officeDocument/2006/relationships/slide" Target="slide3.xml"/><Relationship Id="rId7" Type="http://schemas.openxmlformats.org/officeDocument/2006/relationships/slide" Target="slide16.xml"/><Relationship Id="rId12" Type="http://schemas.openxmlformats.org/officeDocument/2006/relationships/slide" Target="slide32.xml"/><Relationship Id="rId2" Type="http://schemas.openxmlformats.org/officeDocument/2006/relationships/notesSlide" Target="../notesSlides/notesSlide2.xml"/><Relationship Id="rId16"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11" Type="http://schemas.openxmlformats.org/officeDocument/2006/relationships/slide" Target="slide37.xml"/><Relationship Id="rId5" Type="http://schemas.openxmlformats.org/officeDocument/2006/relationships/slide" Target="slide6.xml"/><Relationship Id="rId15" Type="http://schemas.openxmlformats.org/officeDocument/2006/relationships/image" Target="../media/image10.png"/><Relationship Id="rId10" Type="http://schemas.openxmlformats.org/officeDocument/2006/relationships/slide" Target="slide27.xml"/><Relationship Id="rId4" Type="http://schemas.openxmlformats.org/officeDocument/2006/relationships/slide" Target="slide4.xml"/><Relationship Id="rId9" Type="http://schemas.openxmlformats.org/officeDocument/2006/relationships/slide" Target="slide21.xml"/><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hyperlink" Target="https://statsbomb.com/2018/05/how-statsbomb-data-helps-measure-counter-pressing/"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fbref.com/en/expected-goals-model-explained/" TargetMode="External"/><Relationship Id="rId7" Type="http://schemas.openxmlformats.org/officeDocument/2006/relationships/hyperlink" Target="https://www.youtube.com/watch?v=bvoOOYMQkac&amp;list=PL10a1_q15HwqVEcnqt3tXs1bgvawjsQNW"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experimental361.com/explanations/match-timelines/" TargetMode="External"/><Relationship Id="rId5" Type="http://schemas.openxmlformats.org/officeDocument/2006/relationships/hyperlink" Target="https://docs.google.com/presentation/d/1uT6vT1J_FS10hW3hvWQx9ofqHUq8mT-kUbDRMrrUqH8/edit?usp=sharing"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hyperlink" Target="https://twitter.com/xGPhilosophy/status/1369418380642549762" TargetMode="External"/><Relationship Id="rId3" Type="http://schemas.openxmlformats.org/officeDocument/2006/relationships/hyperlink" Target="https://twitter.com/Soccermatics" TargetMode="External"/><Relationship Id="rId7" Type="http://schemas.openxmlformats.org/officeDocument/2006/relationships/hyperlink" Target="https://twitter.com/Caley_graphics/status/1237870631024095234" TargetMode="External"/><Relationship Id="rId12"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soccermatics.medium.com/should-you-write-about-real-goals-or-expected-goals-a-guide-for-journalists-2cf0c7ec6bb6" TargetMode="External"/><Relationship Id="rId11" Type="http://schemas.openxmlformats.org/officeDocument/2006/relationships/image" Target="../media/image38.png"/><Relationship Id="rId5" Type="http://schemas.openxmlformats.org/officeDocument/2006/relationships/hyperlink" Target="http://eightyfivepoints.blogspot.com/2017/09/bodies-on-line-quantifying-how.html" TargetMode="External"/><Relationship Id="rId10" Type="http://schemas.openxmlformats.org/officeDocument/2006/relationships/image" Target="../media/image37.jpeg"/><Relationship Id="rId4" Type="http://schemas.openxmlformats.org/officeDocument/2006/relationships/hyperlink" Target="https://twitter.com/EightyFivePoint" TargetMode="External"/><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fbref.com/en/expected-goals-model-explained" TargetMode="External"/><Relationship Id="rId7" Type="http://schemas.openxmlformats.org/officeDocument/2006/relationships/hyperlink" Target="https://statsbomb.com/2018/11/a-new-way-to-measure-keepers-shot-stopping-post-shot-expected-goals/"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twitter.com/TheM_L_G" TargetMode="External"/><Relationship Id="rId5" Type="http://schemas.openxmlformats.org/officeDocument/2006/relationships/hyperlink" Target="https://web.archive.org/web/20200724125157/http:/business-analytic.co.uk/blog/evaluating-expected-goals-models/" TargetMode="External"/><Relationship Id="rId4" Type="http://schemas.openxmlformats.org/officeDocument/2006/relationships/hyperlink" Target="https://twitter.com/GarryGelad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hyperlink" Target="https://github.com/eddwebster/mcfc_submission/blob/main/notebooks/chance_quality_modelling/Creating%20a%20Chance%20Quality%20Model%20from%20Shots%20Data.ipynb" TargetMode="External"/><Relationship Id="rId4" Type="http://schemas.openxmlformats.org/officeDocument/2006/relationships/hyperlink" Target="https://github.com/eddwebster/mcfc_submission/blob/main/notebooks/chance_quality_modelling/2)%20Gradient%20Boosted%20Chance%20Quality%20Model%20from%20Shots%20Data.ipyn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eddwebster/football_analytics" TargetMode="External"/><Relationship Id="rId13" Type="http://schemas.openxmlformats.org/officeDocument/2006/relationships/hyperlink" Target="mailto:edward.webster@cityfootball.com" TargetMode="External"/><Relationship Id="rId18" Type="http://schemas.openxmlformats.org/officeDocument/2006/relationships/hyperlink" Target="https://docs.google.com/presentation/d/1uT6vT1J_FS10hW3hvWQx9ofqHUq8mT-kUbDRMrrUqH8/edit?usp=sharing" TargetMode="External"/><Relationship Id="rId3" Type="http://schemas.openxmlformats.org/officeDocument/2006/relationships/hyperlink" Target="https://github.com/eddwebster" TargetMode="External"/><Relationship Id="rId7" Type="http://schemas.openxmlformats.org/officeDocument/2006/relationships/hyperlink" Target="https://nbviewer.jupyter.org/github/eddwebster/mcfc_submission/blob/main/notebooks/metrica-sports/Metrica%20Sports.ipynb" TargetMode="External"/><Relationship Id="rId12" Type="http://schemas.openxmlformats.org/officeDocument/2006/relationships/hyperlink" Target="https://twitter.com/eddwebster" TargetMode="External"/><Relationship Id="rId17" Type="http://schemas.openxmlformats.org/officeDocument/2006/relationships/hyperlink" Target="https://docs.google.com/presentation/d/16stYbJoI8aYqtn_grJHSdTbMA1xwo-Iy9g9JJruMOBQ/edit?usp=sharing" TargetMode="External"/><Relationship Id="rId2" Type="http://schemas.openxmlformats.org/officeDocument/2006/relationships/notesSlide" Target="../notesSlides/notesSlide24.xml"/><Relationship Id="rId16" Type="http://schemas.openxmlformats.org/officeDocument/2006/relationships/hyperlink" Target="https://docs.google.com/presentation/d/116D0U_ue2sv6hgLBgHniI228cRhph0qfMuOFA4uuxhs/edit?usp=sharing" TargetMode="External"/><Relationship Id="rId1" Type="http://schemas.openxmlformats.org/officeDocument/2006/relationships/slideLayout" Target="../slideLayouts/slideLayout4.xml"/><Relationship Id="rId6"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11" Type="http://schemas.openxmlformats.org/officeDocument/2006/relationships/hyperlink" Target="https://www.linkedin.com/in/eddwebster/" TargetMode="External"/><Relationship Id="rId5" Type="http://schemas.openxmlformats.org/officeDocument/2006/relationships/hyperlink" Target="https://nbviewer.jupyter.org/github/eddwebster/mcfc_submission/blob/main/notebooks/chance_quality_modelling/Creating%20a%20Chance%20Quality%20Model%20from%20Shots%20Data.ipynb" TargetMode="External"/><Relationship Id="rId15" Type="http://schemas.openxmlformats.org/officeDocument/2006/relationships/image" Target="../media/image42.png"/><Relationship Id="rId10" Type="http://schemas.openxmlformats.org/officeDocument/2006/relationships/hyperlink" Target="https://www.eddwebster.com/" TargetMode="External"/><Relationship Id="rId4" Type="http://schemas.openxmlformats.org/officeDocument/2006/relationships/hyperlink" Target="https://github.com/eddwebster/mcfc_submission" TargetMode="External"/><Relationship Id="rId9" Type="http://schemas.openxmlformats.org/officeDocument/2006/relationships/hyperlink" Target="https://public.tableau.com/profile/edd.webster#!/" TargetMode="External"/><Relationship Id="rId14" Type="http://schemas.openxmlformats.org/officeDocument/2006/relationships/hyperlink" Target="mailto:edd.j.webster@gmail.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8" Type="http://schemas.openxmlformats.org/officeDocument/2006/relationships/hyperlink" Target="https://docs.google.com/presentation/d/1uT6vT1J_FS10hW3hvWQx9ofqHUq8mT-kUbDRMrrUqH8/edit?usp=sharin" TargetMode="External"/><Relationship Id="rId13" Type="http://schemas.openxmlformats.org/officeDocument/2006/relationships/image" Target="../media/image46.png"/><Relationship Id="rId3" Type="http://schemas.openxmlformats.org/officeDocument/2006/relationships/hyperlink" Target="https://public.tableau.com/profile/edd.webster#!/" TargetMode="External"/><Relationship Id="rId7" Type="http://schemas.openxmlformats.org/officeDocument/2006/relationships/hyperlink" Target="https://public.tableau.com/views/EddWebsterStrataBetChanceAnalysisandDashboards/StrataBetChanceShotMapDashboard?:language=es&amp;:display_count=y&amp;:origin=viz_share_link" TargetMode="External"/><Relationship Id="rId12"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public.tableau.com/views/EddWebsterEFLAnalysisandDashboards/EFLTeamDemographicsDashboard?:language=es&amp;:display_count=y&amp;:origin=viz_share_link" TargetMode="External"/><Relationship Id="rId11" Type="http://schemas.openxmlformats.org/officeDocument/2006/relationships/image" Target="../media/image44.png"/><Relationship Id="rId5" Type="http://schemas.openxmlformats.org/officeDocument/2006/relationships/hyperlink" Target="https://public.tableau.com/views/EddWebsterBig5EuropeanLeagueAnalysisandDashboards/Big5xGShotMapDashboard?:language=es&amp;:display_count=y&amp;:origin=viz_share_link" TargetMode="External"/><Relationship Id="rId10" Type="http://schemas.openxmlformats.org/officeDocument/2006/relationships/hyperlink" Target="https://github.com/eddwebster/football_analytics/tree/master/notebooks" TargetMode="External"/><Relationship Id="rId4" Type="http://schemas.openxmlformats.org/officeDocument/2006/relationships/hyperlink" Target="https://public.tableau.com/views/EddWebsterFAWSLAnalysisandDashboard/WSLxGAnalysisDashboard?:language=es&amp;:display_count=y&amp;:origin=viz_share_link" TargetMode="External"/><Relationship Id="rId9" Type="http://schemas.openxmlformats.org/officeDocument/2006/relationships/hyperlink" Target="https://docs.google.com/presentation/d/1uT6vT1J_FS10hW3hvWQx9ofqHUq8mT-kUbDRMrrUqH8/edit?usp=sharing" TargetMode="External"/><Relationship Id="rId14" Type="http://schemas.openxmlformats.org/officeDocument/2006/relationships/image" Target="../media/image47.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eddwebster/fifa-league/blob/master/excel/fifa_20_fantasy_football_league.xlsm" TargetMode="External"/><Relationship Id="rId13" Type="http://schemas.openxmlformats.org/officeDocument/2006/relationships/image" Target="../media/image57.png"/><Relationship Id="rId3" Type="http://schemas.openxmlformats.org/officeDocument/2006/relationships/hyperlink" Target="https://docs.google.com/presentation/d/1qLdXpcO7tYPIojHmDXny3hFAPw1h7q2-FbNCZuq46ls/edit?usp=sharing" TargetMode="External"/><Relationship Id="rId7" Type="http://schemas.openxmlformats.org/officeDocument/2006/relationships/hyperlink" Target="https://nbviewer.jupyter.org/github/eddwebster/fifa-league/blob/master/FIFA%2020%20Fantasy%20Football%20League%20using%20TransferMarkt%20Player%20Valuations.ipynb" TargetMode="External"/><Relationship Id="rId12"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github.com/eddwebster/derby_county_data_task/" TargetMode="External"/><Relationship Id="rId11" Type="http://schemas.openxmlformats.org/officeDocument/2006/relationships/hyperlink" Target="https://github.com/eddwebster/granada1920" TargetMode="External"/><Relationship Id="rId5" Type="http://schemas.openxmlformats.org/officeDocument/2006/relationships/hyperlink" Target="https://github.com/eddwebster/derby_county_data_task/blob/master/notebooks/B)%20Data%20Engineering/Data%20Engineering%20of%2021st%20Club%20and%20TransferMarkt%20Datasets.ipynb" TargetMode="External"/><Relationship Id="rId10" Type="http://schemas.openxmlformats.org/officeDocument/2006/relationships/hyperlink" Target="https://nbviewer.jupyter.org/github/eddwebster/granada1920/blob/master/Granada%202019-20%20Web%20Scraping%20and%20pandas%20-%2012012020.ipynb" TargetMode="External"/><Relationship Id="rId4" Type="http://schemas.openxmlformats.org/officeDocument/2006/relationships/hyperlink" Target="https://public.tableau.com/views/EddWebsterDerbyCountyDataAnalysis/RBDemographicsDashboard?:language=es&amp;:display_count=y&amp;:origin=viz_share_link" TargetMode="External"/><Relationship Id="rId9" Type="http://schemas.openxmlformats.org/officeDocument/2006/relationships/hyperlink" Target="https://github.com/eddwebster/fifa-league" TargetMode="External"/><Relationship Id="rId14"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8" Type="http://schemas.openxmlformats.org/officeDocument/2006/relationships/hyperlink" Target="https://www.youtube.com/watch?v=KXSLKwADXKI" TargetMode="External"/><Relationship Id="rId13" Type="http://schemas.openxmlformats.org/officeDocument/2006/relationships/hyperlink" Target="https://twitter.com/devinpleuler" TargetMode="External"/><Relationship Id="rId18" Type="http://schemas.openxmlformats.org/officeDocument/2006/relationships/hyperlink" Target="https://www.youtube.com/watch?v=yfPC1O_g-I8" TargetMode="External"/><Relationship Id="rId3" Type="http://schemas.openxmlformats.org/officeDocument/2006/relationships/hyperlink" Target="https://github.com/metrica-sports/sample-data" TargetMode="External"/><Relationship Id="rId21" Type="http://schemas.openxmlformats.org/officeDocument/2006/relationships/hyperlink" Target="https://twitter.com/srudd_ok" TargetMode="External"/><Relationship Id="rId7" Type="http://schemas.openxmlformats.org/officeDocument/2006/relationships/hyperlink" Target="https://www.youtube.com/watch?v=5X1cSehLg6s" TargetMode="External"/><Relationship Id="rId12" Type="http://schemas.openxmlformats.org/officeDocument/2006/relationships/hyperlink" Target="https://twitter.com/GregorydSam" TargetMode="External"/><Relationship Id="rId17" Type="http://schemas.openxmlformats.org/officeDocument/2006/relationships/hyperlink" Target="https://eightyfivepoints.blogspot.com/2019/11/using-data-to-analyse-team-formations.html" TargetMode="External"/><Relationship Id="rId2" Type="http://schemas.openxmlformats.org/officeDocument/2006/relationships/notesSlide" Target="../notesSlides/notesSlide29.xml"/><Relationship Id="rId16" Type="http://schemas.openxmlformats.org/officeDocument/2006/relationships/hyperlink" Target="https://static.capabiliaserver.com/frontend/clients/barca/wp_prod/wp-content/uploads/2020/01/56ce723e-barca-conference-paper-laurie-shaw.pdf" TargetMode="External"/><Relationship Id="rId20" Type="http://schemas.openxmlformats.org/officeDocument/2006/relationships/hyperlink" Target="https://www.youtube.com/watch?v=X9PrwPyolyU" TargetMode="External"/><Relationship Id="rId1" Type="http://schemas.openxmlformats.org/officeDocument/2006/relationships/slideLayout" Target="../slideLayouts/slideLayout4.xml"/><Relationship Id="rId6" Type="http://schemas.openxmlformats.org/officeDocument/2006/relationships/hyperlink" Target="https://www.youtube.com/watch?v=VX3T-4lB2o0" TargetMode="External"/><Relationship Id="rId11" Type="http://schemas.openxmlformats.org/officeDocument/2006/relationships/hyperlink" Target="https://www.youtube.com/watch?v=kHTq9cwdkGA" TargetMode="External"/><Relationship Id="rId5" Type="http://schemas.openxmlformats.org/officeDocument/2006/relationships/hyperlink" Target="https://www.youtube.com/watch?v=8TrleFklEsE" TargetMode="External"/><Relationship Id="rId15" Type="http://schemas.openxmlformats.org/officeDocument/2006/relationships/hyperlink" Target="https://www.youtube.com/watch?v=VU4BOu6VfbU" TargetMode="External"/><Relationship Id="rId10" Type="http://schemas.openxmlformats.org/officeDocument/2006/relationships/hyperlink" Target="https://twitter.com/EightyFivePoint" TargetMode="External"/><Relationship Id="rId19" Type="http://schemas.openxmlformats.org/officeDocument/2006/relationships/hyperlink" Target="https://www.springerprofessional.de/en/routine-inspection-a-playbook-for-corner-kicks/18671052" TargetMode="External"/><Relationship Id="rId4" Type="http://schemas.openxmlformats.org/officeDocument/2006/relationships/hyperlink" Target="https://github.com/metrica-sports/sample-data/blob/master/documentation/events-definitions.pdf" TargetMode="External"/><Relationship Id="rId9" Type="http://schemas.openxmlformats.org/officeDocument/2006/relationships/hyperlink" Target="https://github.com/Friends-of-Tracking-Data-FoTD/LaurieOnTracking" TargetMode="External"/><Relationship Id="rId14" Type="http://schemas.openxmlformats.org/officeDocument/2006/relationships/hyperlink" Target="https://www.youtube.com/watch?v=miEWHSTYvX4" TargetMode="External"/><Relationship Id="rId22" Type="http://schemas.openxmlformats.org/officeDocument/2006/relationships/hyperlink" Target="https://www.metacafe.com/watch/7337475/2011_nessis_talk_by_sarah_rudd/" TargetMode="External"/></Relationships>
</file>

<file path=ppt/slides/_rels/slide35.xml.rels><?xml version="1.0" encoding="UTF-8" standalone="yes"?>
<Relationships xmlns="http://schemas.openxmlformats.org/package/2006/relationships"><Relationship Id="rId13" Type="http://schemas.openxmlformats.org/officeDocument/2006/relationships/hyperlink" Target="https://www.youtube.com/watch?v=bpjLyFyLlXs" TargetMode="External"/><Relationship Id="rId18" Type="http://schemas.openxmlformats.org/officeDocument/2006/relationships/hyperlink" Target="https://www.optasportspro.com/news-analysis/assessing-the-performance-of-%20premier-league-goalscorers/" TargetMode="External"/><Relationship Id="rId26" Type="http://schemas.openxmlformats.org/officeDocument/2006/relationships/hyperlink" Target="https://github.com/CleKraus/soccer_analytics/" TargetMode="External"/><Relationship Id="rId39" Type="http://schemas.openxmlformats.org/officeDocument/2006/relationships/hyperlink" Target="https://twitter.com/EightyFivePoint" TargetMode="External"/><Relationship Id="rId21" Type="http://schemas.openxmlformats.org/officeDocument/2006/relationships/hyperlink" Target="https://differentgame.wordpress.com/2017/04/29/an-xg-model-for-everyone-in-20-minutes-ish/" TargetMode="External"/><Relationship Id="rId34" Type="http://schemas.openxmlformats.org/officeDocument/2006/relationships/hyperlink" Target="https://www.datofutbol.cl/xg-model/" TargetMode="External"/><Relationship Id="rId42" Type="http://schemas.openxmlformats.org/officeDocument/2006/relationships/hyperlink" Target="https://twitter.com/p_robberechts" TargetMode="External"/><Relationship Id="rId47" Type="http://schemas.openxmlformats.org/officeDocument/2006/relationships/hyperlink" Target="https://web.archive.org/web/20200724125157/http:/business-analytic.co.uk/blog/assessing-expected-goals-models-part-2-anatomy-of-a-big-chance/" TargetMode="External"/><Relationship Id="rId7" Type="http://schemas.openxmlformats.org/officeDocument/2006/relationships/hyperlink" Target="https://twitter.com/AFHStewart" TargetMode="External"/><Relationship Id="rId2" Type="http://schemas.openxmlformats.org/officeDocument/2006/relationships/slideLayout" Target="../slideLayouts/slideLayout4.xml"/><Relationship Id="rId16" Type="http://schemas.openxmlformats.org/officeDocument/2006/relationships/hyperlink" Target="https://github.com/Friends-of-Tracking-Data-FoTD/SoccermaticsForPython/blob/master/4LinearRegression.py" TargetMode="External"/><Relationship Id="rId29" Type="http://schemas.openxmlformats.org/officeDocument/2006/relationships/hyperlink" Target="https://twitter.com/numberstorm" TargetMode="External"/><Relationship Id="rId1" Type="http://schemas.openxmlformats.org/officeDocument/2006/relationships/themeOverride" Target="../theme/themeOverride1.xml"/><Relationship Id="rId6" Type="http://schemas.openxmlformats.org/officeDocument/2006/relationships/hyperlink" Target="https://www.youtube.com/watch?v=Xc6IG9-Dt18" TargetMode="External"/><Relationship Id="rId11" Type="http://schemas.openxmlformats.org/officeDocument/2006/relationships/hyperlink" Target="https://www.youtube.com/watch?v=gHIY-MgDh_o" TargetMode="External"/><Relationship Id="rId24" Type="http://schemas.openxmlformats.org/officeDocument/2006/relationships/hyperlink" Target="https://bitbucket.org/scisports/ssda-how-to-expected-goals/src/master/" TargetMode="External"/><Relationship Id="rId32" Type="http://schemas.openxmlformats.org/officeDocument/2006/relationships/hyperlink" Target="https://github.com/andrewsimplebet/expected_goals_deep_dive" TargetMode="External"/><Relationship Id="rId37" Type="http://schemas.openxmlformats.org/officeDocument/2006/relationships/hyperlink" Target="http://www.fantasyfutopia.com/python-for-fantasy-football-introduction-to-machine-learning/" TargetMode="External"/><Relationship Id="rId40" Type="http://schemas.openxmlformats.org/officeDocument/2006/relationships/hyperlink" Target="https://soccermatics.medium.com/should-you-write-about-real-goals-or-expected-goals-a-guide-for-journalists-2cf0c7ec6bb6" TargetMode="External"/><Relationship Id="rId45" Type="http://schemas.openxmlformats.org/officeDocument/2006/relationships/hyperlink" Target="https://web.archive.org/web/20200724125157/http:/business-analytic.co.uk/blog/expected-goals-and-unexpected-goals/" TargetMode="External"/><Relationship Id="rId5" Type="http://schemas.openxmlformats.org/officeDocument/2006/relationships/hyperlink" Target="https://www.youtube.com/watch?v=310_eW0hUqQ" TargetMode="External"/><Relationship Id="rId15" Type="http://schemas.openxmlformats.org/officeDocument/2006/relationships/hyperlink" Target="https://www.youtube.com/watch?v=wHOgINJ5g54" TargetMode="External"/><Relationship Id="rId23" Type="http://schemas.openxmlformats.org/officeDocument/2006/relationships/hyperlink" Target="https://www.scisports.com/tech-how-to-build-your-own-expected-goals-model/" TargetMode="External"/><Relationship Id="rId28" Type="http://schemas.openxmlformats.org/officeDocument/2006/relationships/hyperlink" Target="https://github.com/CleKraus/soccer_analytics/blob/master/notebooks/challenges_with_gradient_boosters.ipynb" TargetMode="External"/><Relationship Id="rId36" Type="http://schemas.openxmlformats.org/officeDocument/2006/relationships/hyperlink" Target="https://twitter.com/tom_whelan" TargetMode="External"/><Relationship Id="rId10" Type="http://schemas.openxmlformats.org/officeDocument/2006/relationships/hyperlink" Target="https://www.youtube.com/watch?v=w7zPZsLGK18" TargetMode="External"/><Relationship Id="rId19" Type="http://schemas.openxmlformats.org/officeDocument/2006/relationships/hyperlink" Target="https://cartilagefreecaptain.sbnation.com/2014/9/11/6131661/premier-league-projections-2014#methoderology" TargetMode="External"/><Relationship Id="rId31" Type="http://schemas.openxmlformats.org/officeDocument/2006/relationships/hyperlink" Target="https://twitter.com/andrew_puopolo" TargetMode="External"/><Relationship Id="rId44" Type="http://schemas.openxmlformats.org/officeDocument/2006/relationships/hyperlink" Target="https://twitter.com/GarryGelade" TargetMode="External"/><Relationship Id="rId4" Type="http://schemas.openxmlformats.org/officeDocument/2006/relationships/hyperlink" Target="https://twitter.com/Soccermatics" TargetMode="External"/><Relationship Id="rId9" Type="http://schemas.openxmlformats.org/officeDocument/2006/relationships/hyperlink" Target="https://twitter.com/oilysailor" TargetMode="External"/><Relationship Id="rId14" Type="http://schemas.openxmlformats.org/officeDocument/2006/relationships/hyperlink" Target="https://github.com/Friends-of-Tracking-Data-FoTD/SoccermaticsForPython/blob/master/3xGModel.py" TargetMode="External"/><Relationship Id="rId22" Type="http://schemas.openxmlformats.org/officeDocument/2006/relationships/hyperlink" Target="https://twitter.com/janvanhaaren" TargetMode="External"/><Relationship Id="rId27" Type="http://schemas.openxmlformats.org/officeDocument/2006/relationships/hyperlink" Target="https://github.com/CleKraus/soccer_analytics/blob/master/notebooks/expected_goal_model_lr.ipynb" TargetMode="External"/><Relationship Id="rId30" Type="http://schemas.openxmlformats.org/officeDocument/2006/relationships/hyperlink" Target="https://github.com/andrewRowlinson/expected-goals-thesis" TargetMode="External"/><Relationship Id="rId35" Type="http://schemas.openxmlformats.org/officeDocument/2006/relationships/hyperlink" Target="https://twitter.com/FantasyFutopia" TargetMode="External"/><Relationship Id="rId43" Type="http://schemas.openxmlformats.org/officeDocument/2006/relationships/hyperlink" Target="https://dtai.cs.kuleuven.be/sports/blog/how-data-availability-affects-the-ability-to-learn-good-xg-models" TargetMode="External"/><Relationship Id="rId48" Type="http://schemas.openxmlformats.org/officeDocument/2006/relationships/hyperlink" Target="https://docs.google.com/document/d/1OY0dxqXIBgncj0UDgb97zOtczC-b6JUknPFWgD77ng4/edit" TargetMode="External"/><Relationship Id="rId8" Type="http://schemas.openxmlformats.org/officeDocument/2006/relationships/hyperlink" Target="https://www.youtube.com/watch?v=zSaeaFcm1SY" TargetMode="External"/><Relationship Id="rId3" Type="http://schemas.openxmlformats.org/officeDocument/2006/relationships/notesSlide" Target="../notesSlides/notesSlide30.xml"/><Relationship Id="rId12" Type="http://schemas.openxmlformats.org/officeDocument/2006/relationships/hyperlink" Target="https://www.youtube.com/watch?v=YJuHC7xXsGA" TargetMode="External"/><Relationship Id="rId17" Type="http://schemas.openxmlformats.org/officeDocument/2006/relationships/hyperlink" Target="https://github.com/Friends-of-Tracking-Data-FoTD/SoccermaticsForPython/blob/master/5xGModelFit.py" TargetMode="External"/><Relationship Id="rId25" Type="http://schemas.openxmlformats.org/officeDocument/2006/relationships/hyperlink" Target="https://twitter.com/CleKraus" TargetMode="External"/><Relationship Id="rId33" Type="http://schemas.openxmlformats.org/officeDocument/2006/relationships/hyperlink" Target="https://twitter.com/DatoFutbol_cl" TargetMode="External"/><Relationship Id="rId38" Type="http://schemas.openxmlformats.org/officeDocument/2006/relationships/hyperlink" Target="https://fbref.com/en/expected-goals-model-explained/" TargetMode="External"/><Relationship Id="rId46" Type="http://schemas.openxmlformats.org/officeDocument/2006/relationships/hyperlink" Target="https://web.archive.org/web/20200724125157/http:/business-analytic.co.uk/blog/evaluating-expected-goals-models/" TargetMode="External"/><Relationship Id="rId20" Type="http://schemas.openxmlformats.org/officeDocument/2006/relationships/hyperlink" Target="https://twitter.com/footballfactman" TargetMode="External"/><Relationship Id="rId41" Type="http://schemas.openxmlformats.org/officeDocument/2006/relationships/hyperlink" Target="https://twitter.com/jessejdavis1"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www.youtube.com/watch?v=bvoOOYMQkac" TargetMode="External"/><Relationship Id="rId13" Type="http://schemas.openxmlformats.org/officeDocument/2006/relationships/hyperlink" Target="https://twitter.com/numberstorm" TargetMode="External"/><Relationship Id="rId18" Type="http://schemas.openxmlformats.org/officeDocument/2006/relationships/hyperlink" Target="https://github.com/Friends-of-Tracking-Data-FoTD/LaurieOnTracking" TargetMode="External"/><Relationship Id="rId26" Type="http://schemas.openxmlformats.org/officeDocument/2006/relationships/hyperlink" Target="https://www.youtube.com/playlist?list=PL38nJNjpNpH9OSeTgnnVeKkzHsQUJDb70" TargetMode="External"/><Relationship Id="rId3" Type="http://schemas.openxmlformats.org/officeDocument/2006/relationships/hyperlink" Target="https://twitter.com/petermckeever" TargetMode="External"/><Relationship Id="rId21" Type="http://schemas.openxmlformats.org/officeDocument/2006/relationships/hyperlink" Target="https://github.com/metrica-sports/sample-data/blob/master/documentation/events-definitions.pdf" TargetMode="External"/><Relationship Id="rId7" Type="http://schemas.openxmlformats.org/officeDocument/2006/relationships/hyperlink" Target="https://twitter.com/mckayjohns" TargetMode="External"/><Relationship Id="rId12" Type="http://schemas.openxmlformats.org/officeDocument/2006/relationships/hyperlink" Target="https://scikit-learn.org/stable/modules/generated/sklearn.ensemble.RandomForestClassifier.html?highlight=random%20forest#sklearn.ensemble.RandomForestClassifier" TargetMode="External"/><Relationship Id="rId17" Type="http://schemas.openxmlformats.org/officeDocument/2006/relationships/hyperlink" Target="https://twitter.com/EightyFivePoint" TargetMode="External"/><Relationship Id="rId25" Type="http://schemas.openxmlformats.org/officeDocument/2006/relationships/hyperlink" Target="https://github.com/eddwebster/football_analytics" TargetMode="External"/><Relationship Id="rId2" Type="http://schemas.openxmlformats.org/officeDocument/2006/relationships/notesSlide" Target="../notesSlides/notesSlide31.xml"/><Relationship Id="rId16" Type="http://schemas.openxmlformats.org/officeDocument/2006/relationships/hyperlink" Target="https://github.com/Friends-of-Tracking-Data-FoTD/SoccermaticsForPython" TargetMode="External"/><Relationship Id="rId20" Type="http://schemas.openxmlformats.org/officeDocument/2006/relationships/hyperlink" Target="https://twitter.com/DavidSally6" TargetMode="External"/><Relationship Id="rId1" Type="http://schemas.openxmlformats.org/officeDocument/2006/relationships/slideLayout" Target="../slideLayouts/slideLayout4.xml"/><Relationship Id="rId6" Type="http://schemas.openxmlformats.org/officeDocument/2006/relationships/hyperlink" Target="https://experimental361.com/explanations/match-timelines/" TargetMode="External"/><Relationship Id="rId11" Type="http://schemas.openxmlformats.org/officeDocument/2006/relationships/hyperlink" Target="https://scikit-learn.org/stable/modules/generated/sklearn.tree.DecisionTreeClassifier.html" TargetMode="External"/><Relationship Id="rId24" Type="http://schemas.openxmlformats.org/officeDocument/2006/relationships/hyperlink" Target="https://scikit-learn.org/stable/" TargetMode="External"/><Relationship Id="rId5" Type="http://schemas.openxmlformats.org/officeDocument/2006/relationships/hyperlink" Target="https://twitter.com/experimental361" TargetMode="External"/><Relationship Id="rId15" Type="http://schemas.openxmlformats.org/officeDocument/2006/relationships/hyperlink" Target="https://twitter.com/Soccermatics" TargetMode="External"/><Relationship Id="rId23" Type="http://schemas.openxmlformats.org/officeDocument/2006/relationships/hyperlink" Target="https://matplotlib.org/" TargetMode="External"/><Relationship Id="rId28" Type="http://schemas.openxmlformats.org/officeDocument/2006/relationships/hyperlink" Target="https://www.youtube.com/playlist?list=PL38nJNjpNpH-UX0YVNu7oN5gAWQc2hq8F" TargetMode="External"/><Relationship Id="rId10" Type="http://schemas.openxmlformats.org/officeDocument/2006/relationships/hyperlink" Target="https://scikit-learn.org/stable/modules/generated/sklearn.linear_model.LogisticRegression.html" TargetMode="External"/><Relationship Id="rId19" Type="http://schemas.openxmlformats.org/officeDocument/2006/relationships/hyperlink" Target="https://twitter.com/soccerquant" TargetMode="External"/><Relationship Id="rId4" Type="http://schemas.openxmlformats.org/officeDocument/2006/relationships/hyperlink" Target="http://petermckeever.com/2020/10/how-to-draw-a-football-pitch/" TargetMode="External"/><Relationship Id="rId9" Type="http://schemas.openxmlformats.org/officeDocument/2006/relationships/hyperlink" Target="https://en.wikipedia.org/wiki/Football_pitch" TargetMode="External"/><Relationship Id="rId14" Type="http://schemas.openxmlformats.org/officeDocument/2006/relationships/hyperlink" Target="https://github.com/andrewRowlinson/mplsoccer" TargetMode="External"/><Relationship Id="rId22" Type="http://schemas.openxmlformats.org/officeDocument/2006/relationships/hyperlink" Target="https://pandas.pydata.org/" TargetMode="External"/><Relationship Id="rId27" Type="http://schemas.openxmlformats.org/officeDocument/2006/relationships/hyperlink" Target="https://www.youtube.com/playlist?list=PL38nJNjpNpH_VPRZJrkaPZOJfyuIaZHU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github.com/eddwebster/mcfc_submission/tree/main/video/fig/metrica-sports" TargetMode="External"/><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hyperlink" Target="https://github.com/metrica-sports/sample-data" TargetMode="External"/><Relationship Id="rId10" Type="http://schemas.openxmlformats.org/officeDocument/2006/relationships/image" Target="../media/image60.png"/><Relationship Id="rId4" Type="http://schemas.openxmlformats.org/officeDocument/2006/relationships/hyperlink" Target="https://nbviewer.jupyter.org/github/eddwebster/mcfc_submission/blob/main/notebooks/metrica-sports/Metrica%20Sports.ipynb" TargetMode="External"/><Relationship Id="rId9"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12202_198.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1.gif"/></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bpjLyFyLlXs" TargetMode="External"/><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tree/master/notebooks/"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53049_823.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2.gif"/></Relationships>
</file>

<file path=ppt/slides/_rels/slide41.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73983_1118.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3.gif"/></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115009_1671.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4.gif"/></Relationships>
</file>

<file path=ppt/slides/_rels/slide43.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121027_1723.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5.gif"/></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63362_962.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6.gif"/></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eddwebster/mcfc_submission/blob/main/video/fig/metrica-sports/tracking_shot_98880_1479.mp4?raw=true" TargetMode="External"/><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hyperlink" Target="https://github.com/eddwebster/mcfc_submission/tree/main/video/fig/metrica-sports"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github.com/eddwebster/mcfc_submission/tree/master/img/fig/metrica-sports" TargetMode="External"/><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67.gif"/></Relationships>
</file>

<file path=ppt/slides/_rels/slide4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7"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hyperlink" Target="https://en.wikipedia.org/wiki/Sigmoid_function" TargetMode="External"/><Relationship Id="rId4" Type="http://schemas.openxmlformats.org/officeDocument/2006/relationships/hyperlink" Target="https://en.wikipedia.org/wiki/Logistic_regression"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Random_forest" TargetMode="External"/><Relationship Id="rId7"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xgboost.readthedocs.io/en/latest/" TargetMode="External"/><Relationship Id="rId5" Type="http://schemas.openxmlformats.org/officeDocument/2006/relationships/hyperlink" Target="https://en.wikipedia.org/wiki/XGBoost" TargetMode="External"/><Relationship Id="rId4" Type="http://schemas.openxmlformats.org/officeDocument/2006/relationships/hyperlink" Target="https://en.wikipedia.org/wiki/Decision_tree"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hyperlink" Target="https://shap.readthedocs.io/en/latest/index.html"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xgboost.readthedocs.io/en/latest/"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s://shap.readthedocs.io/en/latest/index.html" TargetMode="External"/><Relationship Id="rId4" Type="http://schemas.openxmlformats.org/officeDocument/2006/relationships/hyperlink" Target="https://github.com/eddwebster/mcfc_submission/blob/main/notebooks/chance_quality_modelling/2)%20Gradient%20Boosted%20Chance%20Quality%20Model%20from%20Shots%20Data.ipyn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hyperlink" Target="https://scikit-learn.org/stable/modules/model_evaluation.html"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hyperlink" Target="https://scikit-learn.org/stable/modules/model_evaluation.html" TargetMode="External"/><Relationship Id="rId4" Type="http://schemas.openxmlformats.org/officeDocument/2006/relationships/hyperlink" Target="https://www.kaggle.com/dansbecker/what-is-log-los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image" Target="../media/image73.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optasportspro.com/news-analysis/assessing-the-performance-of-%20premier-league-goalscorers/"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hyperlink" Target="https://github.com/eddwebster/mcfc_submission/blob/main/notebooks/chance_quality_modelling/Creating%20a%20Chance%20Quality%20Model%20from%20Shots%20Data.ipynb" TargetMode="External"/><Relationship Id="rId4" Type="http://schemas.openxmlformats.org/officeDocument/2006/relationships/hyperlink" Target="https://cartilagefreecaptain.sbnation.com/2014/9/11/6131661/premier-league-projections-2014#methoderology"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optasportspro.com/news-analysis/assessing-the-performance-of-%20premier-league-goalscorers/"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cartilagefreecaptain.sbnation.com/2014/9/11/6131661/premier-league-projections-2014#methoderology"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github.com/eddwebster/mcfc_submission/blob/main/notebooks/chance_quality_modelling/2)%20Gradient%20Boosted%20Chance%20Quality%20Model%20from%20Shots%20Data.ipynb" TargetMode="External"/><Relationship Id="rId3" Type="http://schemas.openxmlformats.org/officeDocument/2006/relationships/hyperlink" Target="https://scikit-learn.org/stable/modules/generated/sklearn.ensemble.RandomForestClassifier.html?highlight=random%20forest#sklearn.ensemble.RandomForestClassifier" TargetMode="External"/><Relationship Id="rId7" Type="http://schemas.openxmlformats.org/officeDocument/2006/relationships/hyperlink" Target="https://xgboost.readthedocs.io/en/latest/"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5" Type="http://schemas.openxmlformats.org/officeDocument/2006/relationships/hyperlink" Target="https://scikit-learn.org/" TargetMode="External"/><Relationship Id="rId4" Type="http://schemas.openxmlformats.org/officeDocument/2006/relationships/hyperlink" Target="https://github.com/slundberg/shap"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hyperlink" Target="https://github.com/eddwebster/mcfc_submission/blob/main/notebooks/chance_quality_modelling/2)%20Gradient%20Boosted%20Chance%20Quality%20Model%20from%20Shots%20Data.ipynb"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hyperlink" Target="https://twitter.com/aSamGreen" TargetMode="External"/><Relationship Id="rId13" Type="http://schemas.openxmlformats.org/officeDocument/2006/relationships/hyperlink" Target="https://github.com/eddwebster/mcfc_submission/tree/master/notebooks/" TargetMode="External"/><Relationship Id="rId3" Type="http://schemas.openxmlformats.org/officeDocument/2006/relationships/hyperlink" Target="https://xgboost.readthedocs.io/en/latest/" TargetMode="External"/><Relationship Id="rId7" Type="http://schemas.openxmlformats.org/officeDocument/2006/relationships/hyperlink" Target="https://nbviewer.jupyter.org/github/eddwebster/mcfc_submission/blob/main/notebooks/chance_quality_modelling/Creating%20a%20Chance%20Quality%20Model%20from%20Shots%20Data.ipynb" TargetMode="External"/><Relationship Id="rId12" Type="http://schemas.openxmlformats.org/officeDocument/2006/relationships/hyperlink" Target="https://cartilagefreecaptain.sbnation.com/2014/9/11/6131661/premier-league-projections-2014#methoderology"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11" Type="http://schemas.openxmlformats.org/officeDocument/2006/relationships/hyperlink" Target="https://twitter.com/Soccermatics/status/1260598182624575490" TargetMode="External"/><Relationship Id="rId5" Type="http://schemas.openxmlformats.org/officeDocument/2006/relationships/hyperlink" Target="https://catboost.ai/" TargetMode="External"/><Relationship Id="rId10" Type="http://schemas.openxmlformats.org/officeDocument/2006/relationships/hyperlink" Target="https://fbref.com/en/expected-goals-model-explained/" TargetMode="External"/><Relationship Id="rId4" Type="http://schemas.openxmlformats.org/officeDocument/2006/relationships/hyperlink" Target="https://lightgbm.readthedocs.io/en/latest/" TargetMode="External"/><Relationship Id="rId9" Type="http://schemas.openxmlformats.org/officeDocument/2006/relationships/hyperlink" Target="https://twitter.com/MC_of_A" TargetMode="External"/><Relationship Id="rId1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3" Type="http://schemas.openxmlformats.org/officeDocument/2006/relationships/hyperlink" Target="https://arxiv.org/pdf/1802.07127.pdf" TargetMode="External"/><Relationship Id="rId7" Type="http://schemas.openxmlformats.org/officeDocument/2006/relationships/hyperlink" Target="https://github.com/eddwebster/mcfc_submission/tree/master/notebooks/"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5" Type="http://schemas.openxmlformats.org/officeDocument/2006/relationships/hyperlink" Target="https://twitter.com/karun1710" TargetMode="External"/><Relationship Id="rId4" Type="http://schemas.openxmlformats.org/officeDocument/2006/relationships/hyperlink" Target="https://karun.in/blog/expected-threat.html" TargetMode="External"/><Relationship Id="rId9" Type="http://schemas.openxmlformats.org/officeDocument/2006/relationships/hyperlink" Target="https://github.com/metrica-sports/sample-data"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s://statsbomb.com/2021/02/statsbomb-360-and-evolve/" TargetMode="External"/><Relationship Id="rId3" Type="http://schemas.openxmlformats.org/officeDocument/2006/relationships/hyperlink" Target="https://twitter.com/JaviOnData" TargetMode="External"/><Relationship Id="rId7" Type="http://schemas.openxmlformats.org/officeDocument/2006/relationships/hyperlink" Target="https://www.youtube.com/watch?v=miEWHSTYvX4"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hyperlink" Target="https://twitter.com/devinpleuler" TargetMode="External"/><Relationship Id="rId11" Type="http://schemas.openxmlformats.org/officeDocument/2006/relationships/hyperlink" Target="https://github.com/TomDecroos/atomic-spadl" TargetMode="External"/><Relationship Id="rId5" Type="http://schemas.openxmlformats.org/officeDocument/2006/relationships/hyperlink" Target="https://twitter.com/GregorydSam" TargetMode="External"/><Relationship Id="rId10" Type="http://schemas.openxmlformats.org/officeDocument/2006/relationships/hyperlink" Target="https://github.com/Torvaney/ggsoccer" TargetMode="External"/><Relationship Id="rId4" Type="http://schemas.openxmlformats.org/officeDocument/2006/relationships/hyperlink" Target="https://twitter.com/LukeBornn" TargetMode="External"/><Relationship Id="rId9" Type="http://schemas.openxmlformats.org/officeDocument/2006/relationships/hyperlink" Target="https://github.com/ML-KULeuven/socceraction"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GregorydSam"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 Id="rId5" Type="http://schemas.openxmlformats.org/officeDocument/2006/relationships/hyperlink" Target="https://www.youtube.com/watch?v=miEWHSTYvX4" TargetMode="External"/><Relationship Id="rId4" Type="http://schemas.openxmlformats.org/officeDocument/2006/relationships/hyperlink" Target="https://twitter.com/devinpleuler"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hyperlink" Target="https://twitter.com/LotteBransen" TargetMode="External"/><Relationship Id="rId13" Type="http://schemas.openxmlformats.org/officeDocument/2006/relationships/hyperlink" Target="https://github.com/eddwebster/mcfc_submission/blob/main/notebooks/chance_quality_modelling/Creating%20a%20Chance%20Quality%20Model%20from%20Shots%20Data.ipynb" TargetMode="External"/><Relationship Id="rId3" Type="http://schemas.openxmlformats.org/officeDocument/2006/relationships/hyperlink" Target="https://en.wikipedia.org/wiki/Expected_goals" TargetMode="External"/><Relationship Id="rId7" Type="http://schemas.openxmlformats.org/officeDocument/2006/relationships/hyperlink" Target="https://www.youtube.com/watch?v=bpjLyFyLlXs" TargetMode="External"/><Relationship Id="rId12" Type="http://schemas.openxmlformats.org/officeDocument/2006/relationships/hyperlink" Target="https://twitter.com/DavidSally6"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twitter.com/Soccermatics" TargetMode="External"/><Relationship Id="rId11" Type="http://schemas.openxmlformats.org/officeDocument/2006/relationships/hyperlink" Target="https://twitter.com/soccerquant" TargetMode="External"/><Relationship Id="rId5" Type="http://schemas.openxmlformats.org/officeDocument/2006/relationships/hyperlink" Target="http://eightyfivepoints.blogspot.com/2017/09/bodies-on-line-quantifying-how.html" TargetMode="External"/><Relationship Id="rId15" Type="http://schemas.openxmlformats.org/officeDocument/2006/relationships/image" Target="../media/image15.png"/><Relationship Id="rId10" Type="http://schemas.openxmlformats.org/officeDocument/2006/relationships/hyperlink" Target="https://www.youtube.com/watch?v=w0LX-2UgyXU" TargetMode="External"/><Relationship Id="rId4" Type="http://schemas.openxmlformats.org/officeDocument/2006/relationships/hyperlink" Target="https://twitter.com/EightyFivePoint" TargetMode="External"/><Relationship Id="rId9" Type="http://schemas.openxmlformats.org/officeDocument/2006/relationships/hyperlink" Target="https://twitter.com/JanVanHaaren" TargetMode="External"/><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ddwebster/mcfc_submission/blob/main/documentation/shots/ShotData.txt"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10" name="Rectangle 9"/>
          <p:cNvSpPr/>
          <p:nvPr/>
        </p:nvSpPr>
        <p:spPr>
          <a:xfrm>
            <a:off x="4843604" y="3984798"/>
            <a:ext cx="7348396" cy="1815882"/>
          </a:xfrm>
          <a:prstGeom prst="rect">
            <a:avLst/>
          </a:prstGeom>
        </p:spPr>
        <p:txBody>
          <a:bodyPr wrap="square">
            <a:spAutoFit/>
          </a:bodyPr>
          <a:lstStyle/>
          <a:p>
            <a:pPr defTabSz="914377">
              <a:defRPr/>
            </a:pPr>
            <a:r>
              <a:rPr lang="en-GB" sz="3800" b="1" dirty="0">
                <a:solidFill>
                  <a:schemeClr val="bg1"/>
                </a:solidFill>
                <a:latin typeface="Helvetica" pitchFamily="2" charset="0"/>
                <a:ea typeface="HEITI SC MEDIUM" pitchFamily="2" charset="-128"/>
                <a:cs typeface="Arial" panose="020B0604020202020204" pitchFamily="34" charset="0"/>
              </a:rPr>
              <a:t>Junior Data Science Challenge</a:t>
            </a:r>
          </a:p>
          <a:p>
            <a:pPr defTabSz="914377">
              <a:defRPr/>
            </a:pPr>
            <a:r>
              <a:rPr lang="en-GB" sz="3000" b="1" dirty="0">
                <a:solidFill>
                  <a:schemeClr val="bg1"/>
                </a:solidFill>
                <a:latin typeface="Helvetica" pitchFamily="2" charset="0"/>
                <a:ea typeface="HEITI SC MEDIUM" pitchFamily="2" charset="-128"/>
                <a:cs typeface="Arial" panose="020B0604020202020204" pitchFamily="34" charset="0"/>
              </a:rPr>
              <a:t>Edward Webster</a:t>
            </a:r>
          </a:p>
          <a:p>
            <a:pPr defTabSz="914377">
              <a:defRPr/>
            </a:pPr>
            <a:r>
              <a:rPr lang="en-GB" sz="2500" b="1" dirty="0">
                <a:solidFill>
                  <a:schemeClr val="bg1"/>
                </a:solidFill>
                <a:latin typeface="Helvetica" pitchFamily="2" charset="0"/>
                <a:ea typeface="HEITI SC MEDIUM" pitchFamily="2" charset="-128"/>
                <a:cs typeface="Arial" panose="020B0604020202020204" pitchFamily="34" charset="0"/>
              </a:rPr>
              <a:t>April 2021</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Slides: </a:t>
            </a:r>
            <a:r>
              <a:rPr lang="en-GB" sz="950" dirty="0">
                <a:solidFill>
                  <a:schemeClr val="bg1"/>
                </a:solidFill>
                <a:latin typeface="Helvetica" pitchFamily="2" charset="0"/>
                <a:ea typeface="Heiti SC Medium" pitchFamily="2" charset="-128"/>
                <a:cs typeface="Arial" panose="020B0604020202020204" pitchFamily="34" charset="0"/>
                <a:hlinkClick r:id="rId5">
                  <a:extLst>
                    <a:ext uri="{A12FA001-AC4F-418D-AE19-62706E023703}">
                      <ahyp:hlinkClr xmlns:ahyp="http://schemas.microsoft.com/office/drawing/2018/hyperlinkcolor" val="tx"/>
                    </a:ext>
                  </a:extLst>
                </a:hlinkClick>
              </a:rPr>
              <a:t>https://docs.google.com/presentation/d/116D0U_ue2sv6hgLBgHniI228cRhph0qfMuOFA4uuxhs/edit?usp=sharing</a:t>
            </a:r>
            <a:r>
              <a:rPr lang="en-GB" sz="950" dirty="0">
                <a:solidFill>
                  <a:schemeClr val="bg1"/>
                </a:solidFill>
                <a:latin typeface="Helvetica" pitchFamily="2" charset="0"/>
                <a:ea typeface="Heiti SC Medium" pitchFamily="2" charset="-128"/>
                <a:cs typeface="Arial" panose="020B0604020202020204" pitchFamily="34" charset="0"/>
              </a:rPr>
              <a:t> </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Code: </a:t>
            </a:r>
            <a:r>
              <a:rPr lang="en-GB" sz="950" dirty="0">
                <a:solidFill>
                  <a:schemeClr val="bg1"/>
                </a:solidFill>
                <a:latin typeface="Helvetica" pitchFamily="2" charset="0"/>
                <a:ea typeface="Heiti SC Medium" pitchFamily="2" charset="-128"/>
                <a:cs typeface="Arial" panose="020B0604020202020204" pitchFamily="34" charset="0"/>
                <a:hlinkClick r:id="rId6">
                  <a:extLst>
                    <a:ext uri="{A12FA001-AC4F-418D-AE19-62706E023703}">
                      <ahyp:hlinkClr xmlns:ahyp="http://schemas.microsoft.com/office/drawing/2018/hyperlinkcolor" val="tx"/>
                    </a:ext>
                  </a:extLst>
                </a:hlinkClick>
              </a:rPr>
              <a:t>https://github.com/eddwebster/mcfc_submission</a:t>
            </a:r>
            <a:endParaRPr lang="en-GB" sz="950" dirty="0">
              <a:solidFill>
                <a:schemeClr val="bg1"/>
              </a:solidFill>
              <a:latin typeface="Helvetica" pitchFamily="2" charset="0"/>
              <a:ea typeface="Heiti SC Medium" pitchFamily="2" charset="-128"/>
              <a:cs typeface="Arial" panose="020B0604020202020204" pitchFamily="34" charset="0"/>
            </a:endParaRPr>
          </a:p>
        </p:txBody>
      </p:sp>
      <p:sp>
        <p:nvSpPr>
          <p:cNvPr id="3" name="Rectangle 2">
            <a:extLst>
              <a:ext uri="{FF2B5EF4-FFF2-40B4-BE49-F238E27FC236}">
                <a16:creationId xmlns:a16="http://schemas.microsoft.com/office/drawing/2014/main" id="{A84B10EB-5145-DA46-8367-7FD3CFD41C6F}"/>
              </a:ext>
            </a:extLst>
          </p:cNvPr>
          <p:cNvSpPr/>
          <p:nvPr/>
        </p:nvSpPr>
        <p:spPr>
          <a:xfrm>
            <a:off x="4965700" y="265449"/>
            <a:ext cx="6939104" cy="2944282"/>
          </a:xfrm>
          <a:prstGeom prst="rect">
            <a:avLst/>
          </a:prstGeom>
          <a:solidFill>
            <a:schemeClr val="tx1">
              <a:lumMod val="20000"/>
              <a:lumOff val="8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400" b="1" u="sng" dirty="0">
                <a:solidFill>
                  <a:schemeClr val="tx2"/>
                </a:solidFill>
                <a:latin typeface="Arial" panose="020B0604020202020204" pitchFamily="34" charset="0"/>
                <a:cs typeface="Arial" panose="020B0604020202020204" pitchFamily="34" charset="0"/>
              </a:rPr>
              <a:t>Notes of this revised deck:</a:t>
            </a:r>
          </a:p>
          <a:p>
            <a:r>
              <a:rPr lang="en-GB" sz="1400" dirty="0">
                <a:solidFill>
                  <a:schemeClr val="tx2"/>
                </a:solidFill>
                <a:latin typeface="Arial" panose="020B0604020202020204" pitchFamily="34" charset="0"/>
                <a:cs typeface="Arial" panose="020B0604020202020204" pitchFamily="34" charset="0"/>
              </a:rPr>
              <a:t>The following deck is a revised presentation deck, for use in the video interview on 26</a:t>
            </a:r>
            <a:r>
              <a:rPr lang="en-GB" sz="1400" baseline="30000" dirty="0">
                <a:solidFill>
                  <a:schemeClr val="tx2"/>
                </a:solidFill>
                <a:latin typeface="Arial" panose="020B0604020202020204" pitchFamily="34" charset="0"/>
                <a:cs typeface="Arial" panose="020B0604020202020204" pitchFamily="34" charset="0"/>
              </a:rPr>
              <a:t>th</a:t>
            </a:r>
            <a:r>
              <a:rPr lang="en-GB" sz="1400" dirty="0">
                <a:solidFill>
                  <a:schemeClr val="tx2"/>
                </a:solidFill>
                <a:latin typeface="Arial" panose="020B0604020202020204" pitchFamily="34" charset="0"/>
                <a:cs typeface="Arial" panose="020B0604020202020204" pitchFamily="34" charset="0"/>
              </a:rPr>
              <a:t> April 2021.</a:t>
            </a:r>
          </a:p>
          <a:p>
            <a:endParaRPr lang="en-GB" sz="1400" dirty="0">
              <a:solidFill>
                <a:schemeClr val="tx2"/>
              </a:solidFill>
              <a:latin typeface="Arial" panose="020B0604020202020204" pitchFamily="34" charset="0"/>
              <a:cs typeface="Arial" panose="020B0604020202020204" pitchFamily="34" charset="0"/>
            </a:endParaRPr>
          </a:p>
          <a:p>
            <a:r>
              <a:rPr lang="en-GB" sz="1400" dirty="0">
                <a:solidFill>
                  <a:schemeClr val="tx2"/>
                </a:solidFill>
                <a:latin typeface="Arial" panose="020B0604020202020204" pitchFamily="34" charset="0"/>
                <a:cs typeface="Arial" panose="020B0604020202020204" pitchFamily="34" charset="0"/>
              </a:rPr>
              <a:t>This deck now includes the following:</a:t>
            </a:r>
          </a:p>
          <a:p>
            <a:pPr marL="285750" indent="-285750">
              <a:buFont typeface="Arial" panose="020B0604020202020204" pitchFamily="34" charset="0"/>
              <a:buChar char="•"/>
            </a:pPr>
            <a:r>
              <a:rPr lang="en-GB" sz="1400" dirty="0">
                <a:solidFill>
                  <a:schemeClr val="tx2"/>
                </a:solidFill>
                <a:latin typeface="Arial" panose="020B0604020202020204" pitchFamily="34" charset="0"/>
                <a:cs typeface="Arial" panose="020B0604020202020204" pitchFamily="34" charset="0"/>
              </a:rPr>
              <a:t>New slides of analysis to address topics not covered in the initial submission, including: technical details of Logistic Regression and XGBoost, their strengths and weaknesses, evaluation metric selection, as well a detailed slides of each key shot. These slides feature a</a:t>
            </a:r>
            <a:r>
              <a:rPr lang="en-GB" sz="1400" dirty="0">
                <a:solidFill>
                  <a:schemeClr val="tx2"/>
                </a:solidFill>
                <a:latin typeface="Arial" panose="020B0604020202020204" pitchFamily="34" charset="0"/>
                <a:ea typeface="Heiti SC Medium" pitchFamily="2" charset="-128"/>
                <a:cs typeface="Arial" panose="020B0604020202020204" pitchFamily="34" charset="0"/>
              </a:rPr>
              <a:t>n orange diamond in the top-right corner -</a:t>
            </a:r>
            <a:endParaRPr lang="en-GB" sz="1400" dirty="0">
              <a:solidFill>
                <a:schemeClr val="tx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GB" sz="1400" dirty="0">
              <a:solidFill>
                <a:schemeClr val="tx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a:solidFill>
                  <a:schemeClr val="tx2"/>
                </a:solidFill>
                <a:latin typeface="Arial" panose="020B0604020202020204" pitchFamily="34" charset="0"/>
                <a:cs typeface="Arial" panose="020B0604020202020204" pitchFamily="34" charset="0"/>
              </a:rPr>
              <a:t>A second Chance Quality Model created using XGBoost (see slide 25 and Appendix), building on the Logistic Regression model in the initial submission. More information about this model can be found in</a:t>
            </a:r>
            <a:r>
              <a:rPr lang="en-GB" sz="1400" dirty="0">
                <a:solidFill>
                  <a:schemeClr val="tx2"/>
                </a:solidFill>
                <a:latin typeface="Arial" panose="020B0604020202020204" pitchFamily="34" charset="0"/>
                <a:ea typeface="Heiti SC Medium" pitchFamily="2" charset="-128"/>
                <a:cs typeface="Arial" panose="020B0604020202020204" pitchFamily="34" charset="0"/>
              </a:rPr>
              <a:t> following notebook [</a:t>
            </a:r>
            <a:r>
              <a:rPr lang="en-GB" sz="1400" dirty="0">
                <a:solidFill>
                  <a:schemeClr val="tx2"/>
                </a:solidFill>
                <a:latin typeface="Arial" panose="020B0604020202020204" pitchFamily="34" charset="0"/>
                <a:ea typeface="Heiti SC Medium" pitchFamily="2" charset="-128"/>
                <a:cs typeface="Arial" panose="020B0604020202020204" pitchFamily="34" charset="0"/>
                <a:hlinkClick r:id="rId7"/>
              </a:rPr>
              <a:t>link</a:t>
            </a:r>
            <a:r>
              <a:rPr lang="en-GB" sz="1400" dirty="0">
                <a:solidFill>
                  <a:schemeClr val="tx2"/>
                </a:solidFill>
                <a:latin typeface="Arial" panose="020B0604020202020204" pitchFamily="34" charset="0"/>
                <a:ea typeface="Heiti SC Medium" pitchFamily="2" charset="-128"/>
                <a:cs typeface="Arial" panose="020B0604020202020204" pitchFamily="34" charset="0"/>
              </a:rPr>
              <a:t>].</a:t>
            </a:r>
          </a:p>
        </p:txBody>
      </p:sp>
      <p:sp>
        <p:nvSpPr>
          <p:cNvPr id="5" name="Diamond 4">
            <a:extLst>
              <a:ext uri="{FF2B5EF4-FFF2-40B4-BE49-F238E27FC236}">
                <a16:creationId xmlns:a16="http://schemas.microsoft.com/office/drawing/2014/main" id="{1ABDD776-1127-A54E-8F52-05A860789DCB}"/>
              </a:ext>
            </a:extLst>
          </p:cNvPr>
          <p:cNvSpPr/>
          <p:nvPr/>
        </p:nvSpPr>
        <p:spPr>
          <a:xfrm>
            <a:off x="11524722" y="2021151"/>
            <a:ext cx="188671" cy="308759"/>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1593963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348137"/>
            <a:ext cx="7795125" cy="4384195"/>
          </a:xfrm>
        </p:spPr>
        <p:txBody>
          <a:bodyPr lIns="0" tIns="0" rIns="0" bIns="0" anchor="t">
            <a:noAutofit/>
          </a:bodyPr>
          <a:lstStyle/>
          <a:p>
            <a:r>
              <a:rPr lang="en-GB" sz="1500" b="1" dirty="0">
                <a:solidFill>
                  <a:srgbClr val="00275E"/>
                </a:solidFill>
              </a:rPr>
              <a:t>Conversion of Pitch Coordinates </a:t>
            </a:r>
            <a:r>
              <a:rPr lang="en-GB" sz="1500" dirty="0">
                <a:solidFill>
                  <a:srgbClr val="0D0D0D"/>
                </a:solidFill>
              </a:rPr>
              <a:t>– to match those used by Laurie when working with the Metrica Sports data (see GitHub repository [</a:t>
            </a:r>
            <a:r>
              <a:rPr lang="en-GB" sz="1500" dirty="0">
                <a:solidFill>
                  <a:srgbClr val="00275E"/>
                </a:solidFill>
                <a:hlinkClick r:id="rId3">
                  <a:extLst>
                    <a:ext uri="{A12FA001-AC4F-418D-AE19-62706E023703}">
                      <ahyp:hlinkClr xmlns:ahyp="http://schemas.microsoft.com/office/drawing/2018/hyperlinkcolor" val="tx"/>
                    </a:ext>
                  </a:extLst>
                </a:hlinkClick>
              </a:rPr>
              <a:t>link</a:t>
            </a:r>
            <a:r>
              <a:rPr lang="en-GB" sz="1500" dirty="0">
                <a:solidFill>
                  <a:srgbClr val="0D0D0D"/>
                </a:solidFill>
              </a:rPr>
              <a:t>]).</a:t>
            </a:r>
          </a:p>
          <a:p>
            <a:pPr lvl="1"/>
            <a:r>
              <a:rPr lang="en-GB" sz="1500" dirty="0">
                <a:solidFill>
                  <a:srgbClr val="0D0D0D"/>
                </a:solidFill>
              </a:rPr>
              <a:t>Original: x(+106, 0)m, y(-33.92, +33.92)m (Fig. A)</a:t>
            </a:r>
          </a:p>
          <a:p>
            <a:pPr lvl="1"/>
            <a:r>
              <a:rPr lang="en-GB" sz="1500" dirty="0">
                <a:solidFill>
                  <a:srgbClr val="0D0D0D"/>
                </a:solidFill>
              </a:rPr>
              <a:t>Converted: x(-53, +53)m, y(-34, +34)m (Fig. B)</a:t>
            </a:r>
          </a:p>
          <a:p>
            <a:pPr marL="287993" lvl="1" indent="0">
              <a:buNone/>
            </a:pPr>
            <a:endParaRPr lang="en-GB" sz="1500" dirty="0">
              <a:solidFill>
                <a:srgbClr val="0D0D0D"/>
              </a:solidFill>
            </a:endParaRPr>
          </a:p>
          <a:p>
            <a:r>
              <a:rPr lang="en-GB" sz="1500" b="1" dirty="0">
                <a:solidFill>
                  <a:srgbClr val="00275E"/>
                </a:solidFill>
              </a:rPr>
              <a:t>Data cleaning</a:t>
            </a:r>
            <a:r>
              <a:rPr lang="en-GB" sz="1500" b="1" dirty="0">
                <a:solidFill>
                  <a:srgbClr val="0D0D0D"/>
                </a:solidFill>
              </a:rPr>
              <a:t> </a:t>
            </a:r>
            <a:r>
              <a:rPr lang="en-GB" sz="1500" dirty="0">
                <a:solidFill>
                  <a:srgbClr val="0D0D0D"/>
                </a:solidFill>
              </a:rPr>
              <a:t>– replace NULL values for ‘Interference on the Shooter with ‘Unknown’ string and values in the ‘Play Type’ column tidied to be just ‘Direct Corner’.</a:t>
            </a:r>
          </a:p>
          <a:p>
            <a:endParaRPr lang="en-GB" sz="1500" dirty="0">
              <a:solidFill>
                <a:srgbClr val="0D0D0D"/>
              </a:solidFill>
            </a:endParaRPr>
          </a:p>
          <a:p>
            <a:r>
              <a:rPr lang="en-GB" sz="1500" b="1" dirty="0">
                <a:solidFill>
                  <a:srgbClr val="00275E"/>
                </a:solidFill>
              </a:rPr>
              <a:t>Removal of own-goals</a:t>
            </a:r>
            <a:r>
              <a:rPr lang="en-GB" sz="1500" b="1" dirty="0">
                <a:solidFill>
                  <a:srgbClr val="0D0D0D"/>
                </a:solidFill>
              </a:rPr>
              <a:t> </a:t>
            </a:r>
            <a:r>
              <a:rPr lang="en-GB" sz="1500" dirty="0">
                <a:solidFill>
                  <a:srgbClr val="0D0D0D"/>
                </a:solidFill>
              </a:rPr>
              <a:t>(43)</a:t>
            </a:r>
          </a:p>
          <a:p>
            <a:endParaRPr lang="en-GB" sz="1500" dirty="0">
              <a:solidFill>
                <a:srgbClr val="0D0D0D"/>
              </a:solidFill>
            </a:endParaRPr>
          </a:p>
          <a:p>
            <a:r>
              <a:rPr lang="en-GB" sz="1500" b="1" dirty="0">
                <a:solidFill>
                  <a:srgbClr val="00275E"/>
                </a:solidFill>
              </a:rPr>
              <a:t>Define target variable, ‘</a:t>
            </a:r>
            <a:r>
              <a:rPr lang="en-GB" sz="1500" b="1" dirty="0" err="1">
                <a:solidFill>
                  <a:srgbClr val="00275E"/>
                </a:solidFill>
              </a:rPr>
              <a:t>isGoal</a:t>
            </a:r>
            <a:r>
              <a:rPr lang="en-GB" sz="1500" b="1" dirty="0">
                <a:solidFill>
                  <a:srgbClr val="00275E"/>
                </a:solidFill>
              </a:rPr>
              <a:t>’ </a:t>
            </a:r>
            <a:r>
              <a:rPr lang="en-GB" sz="1500" dirty="0">
                <a:solidFill>
                  <a:srgbClr val="0D0D0D"/>
                </a:solidFill>
              </a:rPr>
              <a:t>- whether the shot was a goal (1) or not (0), derived from the ‘Outcome’.</a:t>
            </a:r>
          </a:p>
          <a:p>
            <a:endParaRPr lang="en-GB" sz="1500" dirty="0">
              <a:solidFill>
                <a:srgbClr val="0D0D0D"/>
              </a:solidFill>
            </a:endParaRPr>
          </a:p>
          <a:p>
            <a:r>
              <a:rPr lang="en-GB" sz="1500" b="1" dirty="0">
                <a:solidFill>
                  <a:srgbClr val="00275E"/>
                </a:solidFill>
              </a:rPr>
              <a:t>Subset for only Open Play shots </a:t>
            </a:r>
            <a:r>
              <a:rPr lang="en-GB" sz="1500" dirty="0">
                <a:solidFill>
                  <a:srgbClr val="0D0D0D"/>
                </a:solidFill>
              </a:rPr>
              <a:t>- removing all shots from penalties, free kicks, or directly from corners.</a:t>
            </a:r>
          </a:p>
          <a:p>
            <a:endParaRPr lang="en-GB" sz="1500" dirty="0">
              <a:solidFill>
                <a:srgbClr val="0D0D0D"/>
              </a:solidFill>
            </a:endParaRPr>
          </a:p>
          <a:p>
            <a:r>
              <a:rPr lang="en-GB" sz="1500" b="1" dirty="0">
                <a:solidFill>
                  <a:srgbClr val="00275E"/>
                </a:solidFill>
              </a:rPr>
              <a:t>Overall </a:t>
            </a:r>
            <a:r>
              <a:rPr lang="en-GB" sz="1500" dirty="0">
                <a:solidFill>
                  <a:srgbClr val="0D0D0D"/>
                </a:solidFill>
              </a:rPr>
              <a:t>- in total, 699 shots (6.4%) and 199 goals (14.5%) were removed from the dataset.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72557" cy="270933"/>
          </a:xfrm>
        </p:spPr>
        <p:txBody>
          <a:bodyPr/>
          <a:lstStyle/>
          <a:p>
            <a:pPr lvl="0">
              <a:defRPr/>
            </a:pPr>
            <a:r>
              <a:rPr lang="en-GB" sz="1800" dirty="0">
                <a:solidFill>
                  <a:srgbClr val="00275E"/>
                </a:solidFill>
              </a:rPr>
              <a:t>Steps to engineer the dataset before modeling – coordinate conversion, data cleaning, and </a:t>
            </a:r>
            <a:r>
              <a:rPr lang="en-GB" sz="1800" dirty="0" err="1">
                <a:solidFill>
                  <a:srgbClr val="00275E"/>
                </a:solidFill>
              </a:rPr>
              <a:t>subsetting</a:t>
            </a:r>
            <a:r>
              <a:rPr lang="en-GB" sz="1800" dirty="0">
                <a:solidFill>
                  <a:srgbClr val="00275E"/>
                </a:solidFill>
              </a:rPr>
              <a:t> the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64066"/>
            <a:ext cx="8186790" cy="353233"/>
          </a:xfrm>
        </p:spPr>
        <p:txBody>
          <a:bodyPr/>
          <a:lstStyle/>
          <a:p>
            <a:r>
              <a:rPr lang="en-GB" sz="900" dirty="0"/>
              <a:t> </a:t>
            </a:r>
          </a:p>
          <a:p>
            <a:r>
              <a:rPr lang="en-GB" sz="900" dirty="0"/>
              <a:t>Diagram of the pitch post-conversion credit to </a:t>
            </a:r>
            <a:r>
              <a:rPr lang="en-GB" sz="900" dirty="0">
                <a:hlinkClick r:id="rId4"/>
              </a:rPr>
              <a:t>Laurie Shaw</a:t>
            </a:r>
            <a:r>
              <a:rPr lang="en-GB" sz="900" dirty="0"/>
              <a:t>.</a:t>
            </a:r>
          </a:p>
          <a:p>
            <a:r>
              <a:rPr lang="en-GB" sz="900" dirty="0"/>
              <a:t>Dimension of a standard football pitch: </a:t>
            </a:r>
            <a:r>
              <a:rPr lang="en-GB" sz="900" dirty="0">
                <a:hlinkClick r:id="rId3"/>
              </a:rPr>
              <a:t>https://en.wikipedia.org/wiki/Football_pitch</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nvGrpSpPr>
          <p:cNvPr id="18" name="Group 17">
            <a:extLst>
              <a:ext uri="{FF2B5EF4-FFF2-40B4-BE49-F238E27FC236}">
                <a16:creationId xmlns:a16="http://schemas.microsoft.com/office/drawing/2014/main" id="{3E62F15E-602E-1F46-8BA0-7F3DFDC6823B}"/>
              </a:ext>
            </a:extLst>
          </p:cNvPr>
          <p:cNvGrpSpPr/>
          <p:nvPr/>
        </p:nvGrpSpPr>
        <p:grpSpPr>
          <a:xfrm>
            <a:off x="8536058" y="1146510"/>
            <a:ext cx="3647368" cy="2250325"/>
            <a:chOff x="8382663" y="1204833"/>
            <a:chExt cx="3618929" cy="2232779"/>
          </a:xfrm>
        </p:grpSpPr>
        <p:pic>
          <p:nvPicPr>
            <p:cNvPr id="4" name="Picture 3">
              <a:extLst>
                <a:ext uri="{FF2B5EF4-FFF2-40B4-BE49-F238E27FC236}">
                  <a16:creationId xmlns:a16="http://schemas.microsoft.com/office/drawing/2014/main" id="{B896062E-B6B8-7C4F-B57B-C70E5724D3B2}"/>
                </a:ext>
              </a:extLst>
            </p:cNvPr>
            <p:cNvPicPr>
              <a:picLocks noChangeAspect="1"/>
            </p:cNvPicPr>
            <p:nvPr/>
          </p:nvPicPr>
          <p:blipFill rotWithShape="1">
            <a:blip r:embed="rId5">
              <a:extLst>
                <a:ext uri="{28A0092B-C50C-407E-A947-70E740481C1C}">
                  <a14:useLocalDpi xmlns:a14="http://schemas.microsoft.com/office/drawing/2010/main" val="0"/>
                </a:ext>
              </a:extLst>
            </a:blip>
            <a:srcRect l="5677" t="6178" r="4602" b="7634"/>
            <a:stretch/>
          </p:blipFill>
          <p:spPr>
            <a:xfrm>
              <a:off x="8655113" y="1368367"/>
              <a:ext cx="2942376" cy="1918492"/>
            </a:xfrm>
            <a:prstGeom prst="rect">
              <a:avLst/>
            </a:prstGeom>
          </p:spPr>
        </p:pic>
        <p:sp>
          <p:nvSpPr>
            <p:cNvPr id="13" name="TextBox 12">
              <a:extLst>
                <a:ext uri="{FF2B5EF4-FFF2-40B4-BE49-F238E27FC236}">
                  <a16:creationId xmlns:a16="http://schemas.microsoft.com/office/drawing/2014/main" id="{F766D4B4-660F-4044-95DD-097EC2FCE426}"/>
                </a:ext>
              </a:extLst>
            </p:cNvPr>
            <p:cNvSpPr txBox="1"/>
            <p:nvPr/>
          </p:nvSpPr>
          <p:spPr>
            <a:xfrm>
              <a:off x="8382663" y="1204833"/>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5" name="TextBox 14">
              <a:extLst>
                <a:ext uri="{FF2B5EF4-FFF2-40B4-BE49-F238E27FC236}">
                  <a16:creationId xmlns:a16="http://schemas.microsoft.com/office/drawing/2014/main" id="{D151307C-3982-8341-B605-D0D6DC50B2A7}"/>
                </a:ext>
              </a:extLst>
            </p:cNvPr>
            <p:cNvSpPr txBox="1"/>
            <p:nvPr/>
          </p:nvSpPr>
          <p:spPr>
            <a:xfrm>
              <a:off x="11154562" y="1204833"/>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sp>
          <p:nvSpPr>
            <p:cNvPr id="16" name="TextBox 15">
              <a:extLst>
                <a:ext uri="{FF2B5EF4-FFF2-40B4-BE49-F238E27FC236}">
                  <a16:creationId xmlns:a16="http://schemas.microsoft.com/office/drawing/2014/main" id="{5CDFEB7A-F013-6F4C-A496-A0B94AAAE0FC}"/>
                </a:ext>
              </a:extLst>
            </p:cNvPr>
            <p:cNvSpPr txBox="1"/>
            <p:nvPr/>
          </p:nvSpPr>
          <p:spPr>
            <a:xfrm>
              <a:off x="8382663" y="3237557"/>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7" name="TextBox 16">
              <a:extLst>
                <a:ext uri="{FF2B5EF4-FFF2-40B4-BE49-F238E27FC236}">
                  <a16:creationId xmlns:a16="http://schemas.microsoft.com/office/drawing/2014/main" id="{7F79CCB0-AB08-CD49-A8C6-DD2F5B8E8E34}"/>
                </a:ext>
              </a:extLst>
            </p:cNvPr>
            <p:cNvSpPr txBox="1"/>
            <p:nvPr/>
          </p:nvSpPr>
          <p:spPr>
            <a:xfrm>
              <a:off x="11154562" y="3237557"/>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grpSp>
      <p:sp>
        <p:nvSpPr>
          <p:cNvPr id="20" name="TextBox 19">
            <a:extLst>
              <a:ext uri="{FF2B5EF4-FFF2-40B4-BE49-F238E27FC236}">
                <a16:creationId xmlns:a16="http://schemas.microsoft.com/office/drawing/2014/main" id="{6BC81170-875B-A24A-AC7E-21B817033043}"/>
              </a:ext>
            </a:extLst>
          </p:cNvPr>
          <p:cNvSpPr txBox="1"/>
          <p:nvPr/>
        </p:nvSpPr>
        <p:spPr>
          <a:xfrm>
            <a:off x="8655112" y="5946015"/>
            <a:ext cx="2871869" cy="215444"/>
          </a:xfrm>
          <a:prstGeom prst="rect">
            <a:avLst/>
          </a:prstGeom>
          <a:noFill/>
        </p:spPr>
        <p:txBody>
          <a:bodyPr wrap="square" rtlCol="0">
            <a:spAutoFit/>
          </a:bodyPr>
          <a:lstStyle/>
          <a:p>
            <a:r>
              <a:rPr lang="en-US" sz="800" b="1" dirty="0">
                <a:solidFill>
                  <a:srgbClr val="00275E"/>
                </a:solidFill>
              </a:rPr>
              <a:t>Fig. B: Post-conversion of coordinates including shots</a:t>
            </a:r>
          </a:p>
        </p:txBody>
      </p:sp>
      <p:sp>
        <p:nvSpPr>
          <p:cNvPr id="22" name="TextBox 21">
            <a:extLst>
              <a:ext uri="{FF2B5EF4-FFF2-40B4-BE49-F238E27FC236}">
                <a16:creationId xmlns:a16="http://schemas.microsoft.com/office/drawing/2014/main" id="{4E86811D-6C74-4E46-B23D-40F76FE5DFE3}"/>
              </a:ext>
            </a:extLst>
          </p:cNvPr>
          <p:cNvSpPr txBox="1"/>
          <p:nvPr/>
        </p:nvSpPr>
        <p:spPr>
          <a:xfrm>
            <a:off x="8133867" y="1125668"/>
            <a:ext cx="440273" cy="369332"/>
          </a:xfrm>
          <a:prstGeom prst="rect">
            <a:avLst/>
          </a:prstGeom>
          <a:noFill/>
        </p:spPr>
        <p:txBody>
          <a:bodyPr wrap="square" rtlCol="0">
            <a:spAutoFit/>
          </a:bodyPr>
          <a:lstStyle/>
          <a:p>
            <a:pPr algn="ctr"/>
            <a:r>
              <a:rPr lang="en-US" b="1" dirty="0">
                <a:solidFill>
                  <a:srgbClr val="00275E"/>
                </a:solidFill>
              </a:rPr>
              <a:t>A</a:t>
            </a:r>
          </a:p>
        </p:txBody>
      </p:sp>
      <p:sp>
        <p:nvSpPr>
          <p:cNvPr id="23" name="TextBox 22">
            <a:extLst>
              <a:ext uri="{FF2B5EF4-FFF2-40B4-BE49-F238E27FC236}">
                <a16:creationId xmlns:a16="http://schemas.microsoft.com/office/drawing/2014/main" id="{3549A413-F033-1248-BE6F-A02E329BD414}"/>
              </a:ext>
            </a:extLst>
          </p:cNvPr>
          <p:cNvSpPr txBox="1"/>
          <p:nvPr/>
        </p:nvSpPr>
        <p:spPr>
          <a:xfrm>
            <a:off x="8133867" y="3589562"/>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26" name="Picture 2">
            <a:extLst>
              <a:ext uri="{FF2B5EF4-FFF2-40B4-BE49-F238E27FC236}">
                <a16:creationId xmlns:a16="http://schemas.microsoft.com/office/drawing/2014/main" id="{0AA6C9E7-10E3-FA43-ADD4-0B364B7138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35" t="2779" r="4402" b="4507"/>
          <a:stretch/>
        </p:blipFill>
        <p:spPr bwMode="auto">
          <a:xfrm>
            <a:off x="8811491" y="3830497"/>
            <a:ext cx="3055930" cy="193356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D0D641-54F9-0D4C-9EFF-E6558EE8BA3F}"/>
              </a:ext>
            </a:extLst>
          </p:cNvPr>
          <p:cNvSpPr txBox="1"/>
          <p:nvPr/>
        </p:nvSpPr>
        <p:spPr>
          <a:xfrm>
            <a:off x="8419825" y="3645123"/>
            <a:ext cx="976087" cy="201627"/>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=-53, +34</a:t>
            </a:r>
          </a:p>
        </p:txBody>
      </p:sp>
      <p:sp>
        <p:nvSpPr>
          <p:cNvPr id="28" name="TextBox 27">
            <a:extLst>
              <a:ext uri="{FF2B5EF4-FFF2-40B4-BE49-F238E27FC236}">
                <a16:creationId xmlns:a16="http://schemas.microsoft.com/office/drawing/2014/main" id="{062160FC-F58C-C240-9D77-8298A0C37BA8}"/>
              </a:ext>
            </a:extLst>
          </p:cNvPr>
          <p:cNvSpPr txBox="1"/>
          <p:nvPr/>
        </p:nvSpPr>
        <p:spPr>
          <a:xfrm>
            <a:off x="11346227" y="3645123"/>
            <a:ext cx="853686" cy="201627"/>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29" name="TextBox 28">
            <a:extLst>
              <a:ext uri="{FF2B5EF4-FFF2-40B4-BE49-F238E27FC236}">
                <a16:creationId xmlns:a16="http://schemas.microsoft.com/office/drawing/2014/main" id="{D7DC87CF-426C-5143-AA6B-4E586D158921}"/>
              </a:ext>
            </a:extLst>
          </p:cNvPr>
          <p:cNvSpPr txBox="1"/>
          <p:nvPr/>
        </p:nvSpPr>
        <p:spPr>
          <a:xfrm>
            <a:off x="8419825" y="5767191"/>
            <a:ext cx="976087"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-53, -34</a:t>
            </a:r>
          </a:p>
        </p:txBody>
      </p:sp>
      <p:sp>
        <p:nvSpPr>
          <p:cNvPr id="30" name="TextBox 29">
            <a:extLst>
              <a:ext uri="{FF2B5EF4-FFF2-40B4-BE49-F238E27FC236}">
                <a16:creationId xmlns:a16="http://schemas.microsoft.com/office/drawing/2014/main" id="{3755CD1D-22ED-0341-A1F3-92E3423ACE35}"/>
              </a:ext>
            </a:extLst>
          </p:cNvPr>
          <p:cNvSpPr txBox="1"/>
          <p:nvPr/>
        </p:nvSpPr>
        <p:spPr>
          <a:xfrm>
            <a:off x="11346227" y="5767191"/>
            <a:ext cx="853686"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31" name="TextBox 30">
            <a:extLst>
              <a:ext uri="{FF2B5EF4-FFF2-40B4-BE49-F238E27FC236}">
                <a16:creationId xmlns:a16="http://schemas.microsoft.com/office/drawing/2014/main" id="{1388E16A-037A-B843-8D49-01AA9589B439}"/>
              </a:ext>
            </a:extLst>
          </p:cNvPr>
          <p:cNvSpPr txBox="1"/>
          <p:nvPr/>
        </p:nvSpPr>
        <p:spPr>
          <a:xfrm>
            <a:off x="8655113" y="3402645"/>
            <a:ext cx="2661040" cy="215444"/>
          </a:xfrm>
          <a:prstGeom prst="rect">
            <a:avLst/>
          </a:prstGeom>
          <a:noFill/>
        </p:spPr>
        <p:txBody>
          <a:bodyPr wrap="square" rtlCol="0">
            <a:spAutoFit/>
          </a:bodyPr>
          <a:lstStyle/>
          <a:p>
            <a:r>
              <a:rPr lang="en-US" sz="800" b="1" dirty="0">
                <a:solidFill>
                  <a:srgbClr val="00275E"/>
                </a:solidFill>
              </a:rPr>
              <a:t>Fig. A: Pre-conversion of coordinates</a:t>
            </a:r>
          </a:p>
        </p:txBody>
      </p:sp>
    </p:spTree>
    <p:extLst>
      <p:ext uri="{BB962C8B-B14F-4D97-AF65-F5344CB8AC3E}">
        <p14:creationId xmlns:p14="http://schemas.microsoft.com/office/powerpoint/2010/main" val="189766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900" dirty="0">
                <a:solidFill>
                  <a:srgbClr val="00275E"/>
                </a:solidFill>
              </a:rPr>
              <a:t>Creation of a baseline classification model for which future performance of iterated models was compared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Initial Modelling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43418"/>
            <a:ext cx="11417300" cy="473881"/>
          </a:xfrm>
        </p:spPr>
        <p:txBody>
          <a:bodyPr/>
          <a:lstStyle/>
          <a:p>
            <a:r>
              <a:rPr lang="en-GB" sz="900" dirty="0"/>
              <a:t>Primarily Log Loss and then also ROC AUC were the evaluation metrics of choice for evaluating the performance of the model.</a:t>
            </a:r>
          </a:p>
          <a:p>
            <a:r>
              <a:rPr lang="en-GB" sz="900" dirty="0"/>
              <a:t>Logistic Regression wiki: </a:t>
            </a:r>
            <a:r>
              <a:rPr lang="en-GB" sz="900" dirty="0">
                <a:hlinkClick r:id="rId3"/>
              </a:rPr>
              <a:t>https://en.wikipedia.org/wiki/Logistic_regression</a:t>
            </a:r>
            <a:r>
              <a:rPr lang="en-GB" sz="900" dirty="0"/>
              <a:t>.</a:t>
            </a:r>
          </a:p>
          <a:p>
            <a:r>
              <a:rPr lang="en-GB" sz="900" dirty="0"/>
              <a:t>XGBoost official documentation: </a:t>
            </a:r>
            <a:r>
              <a:rPr lang="en-GB" sz="900" dirty="0">
                <a:hlinkClick r:id="rId4"/>
              </a:rPr>
              <a:t>https://xgboost.readthedocs.io/en/latest/</a:t>
            </a:r>
            <a:r>
              <a:rPr lang="en-GB" sz="900" dirty="0"/>
              <a:t>.</a:t>
            </a:r>
          </a:p>
        </p:txBody>
      </p:sp>
      <p:graphicFrame>
        <p:nvGraphicFramePr>
          <p:cNvPr id="9" name="Table 10">
            <a:extLst>
              <a:ext uri="{FF2B5EF4-FFF2-40B4-BE49-F238E27FC236}">
                <a16:creationId xmlns:a16="http://schemas.microsoft.com/office/drawing/2014/main" id="{DDBC848E-2A65-2242-A2E6-1D220800D44F}"/>
              </a:ext>
            </a:extLst>
          </p:cNvPr>
          <p:cNvGraphicFramePr>
            <a:graphicFrameLocks noGrp="1"/>
          </p:cNvGraphicFramePr>
          <p:nvPr>
            <p:extLst>
              <p:ext uri="{D42A27DB-BD31-4B8C-83A1-F6EECF244321}">
                <p14:modId xmlns:p14="http://schemas.microsoft.com/office/powerpoint/2010/main" val="2448230768"/>
              </p:ext>
            </p:extLst>
          </p:nvPr>
        </p:nvGraphicFramePr>
        <p:xfrm>
          <a:off x="8829040" y="1348137"/>
          <a:ext cx="3129006" cy="2271120"/>
        </p:xfrm>
        <a:graphic>
          <a:graphicData uri="http://schemas.openxmlformats.org/drawingml/2006/table">
            <a:tbl>
              <a:tblPr firstRow="1" bandRow="1">
                <a:tableStyleId>{5C22544A-7EE6-4342-B048-85BDC9FD1C3A}</a:tableStyleId>
              </a:tblPr>
              <a:tblGrid>
                <a:gridCol w="1419839">
                  <a:extLst>
                    <a:ext uri="{9D8B030D-6E8A-4147-A177-3AD203B41FA5}">
                      <a16:colId xmlns:a16="http://schemas.microsoft.com/office/drawing/2014/main" val="2975947328"/>
                    </a:ext>
                  </a:extLst>
                </a:gridCol>
                <a:gridCol w="1709167">
                  <a:extLst>
                    <a:ext uri="{9D8B030D-6E8A-4147-A177-3AD203B41FA5}">
                      <a16:colId xmlns:a16="http://schemas.microsoft.com/office/drawing/2014/main" val="1270954315"/>
                    </a:ext>
                  </a:extLst>
                </a:gridCol>
              </a:tblGrid>
              <a:tr h="564000">
                <a:tc>
                  <a:txBody>
                    <a:bodyPr/>
                    <a:lstStyle/>
                    <a:p>
                      <a:pPr algn="ctr"/>
                      <a:r>
                        <a:rPr lang="en-US" sz="1600" dirty="0"/>
                        <a:t>Evaluation Metric</a:t>
                      </a:r>
                    </a:p>
                  </a:txBody>
                  <a:tcPr anchor="ctr"/>
                </a:tc>
                <a:tc>
                  <a:txBody>
                    <a:bodyPr/>
                    <a:lstStyle/>
                    <a:p>
                      <a:pPr algn="ctr"/>
                      <a:r>
                        <a:rPr lang="en-US" sz="1600" dirty="0"/>
                        <a:t>Value</a:t>
                      </a:r>
                    </a:p>
                  </a:txBody>
                  <a:tcPr anchor="ctr"/>
                </a:tc>
                <a:extLst>
                  <a:ext uri="{0D108BD9-81ED-4DB2-BD59-A6C34878D82A}">
                    <a16:rowId xmlns:a16="http://schemas.microsoft.com/office/drawing/2014/main" val="413359859"/>
                  </a:ext>
                </a:extLst>
              </a:tr>
              <a:tr h="564000">
                <a:tc>
                  <a:txBody>
                    <a:bodyPr/>
                    <a:lstStyle/>
                    <a:p>
                      <a:r>
                        <a:rPr lang="en-US" sz="1600" b="1" dirty="0">
                          <a:solidFill>
                            <a:srgbClr val="0D0D0D"/>
                          </a:solidFill>
                        </a:rPr>
                        <a:t>Accuracy</a:t>
                      </a:r>
                    </a:p>
                  </a:txBody>
                  <a:tcPr anchor="ctr"/>
                </a:tc>
                <a:tc>
                  <a:txBody>
                    <a:bodyPr/>
                    <a:lstStyle/>
                    <a:p>
                      <a:pPr algn="ctr"/>
                      <a:r>
                        <a:rPr lang="en-US" sz="1600" dirty="0">
                          <a:solidFill>
                            <a:srgbClr val="0D0D0D"/>
                          </a:solidFill>
                        </a:rPr>
                        <a:t>88.5%</a:t>
                      </a:r>
                    </a:p>
                  </a:txBody>
                  <a:tcPr anchor="ctr"/>
                </a:tc>
                <a:extLst>
                  <a:ext uri="{0D108BD9-81ED-4DB2-BD59-A6C34878D82A}">
                    <a16:rowId xmlns:a16="http://schemas.microsoft.com/office/drawing/2014/main" val="822975819"/>
                  </a:ext>
                </a:extLst>
              </a:tr>
              <a:tr h="564000">
                <a:tc>
                  <a:txBody>
                    <a:bodyPr/>
                    <a:lstStyle/>
                    <a:p>
                      <a:r>
                        <a:rPr lang="en-US" sz="1600" b="1" dirty="0">
                          <a:solidFill>
                            <a:srgbClr val="0D0D0D"/>
                          </a:solidFill>
                        </a:rPr>
                        <a:t>Log Loss*</a:t>
                      </a:r>
                    </a:p>
                  </a:txBody>
                  <a:tcPr anchor="ctr"/>
                </a:tc>
                <a:tc>
                  <a:txBody>
                    <a:bodyPr/>
                    <a:lstStyle/>
                    <a:p>
                      <a:pPr algn="ctr"/>
                      <a:r>
                        <a:rPr lang="en-US" sz="1600" dirty="0">
                          <a:solidFill>
                            <a:srgbClr val="0D0D0D"/>
                          </a:solidFill>
                        </a:rPr>
                        <a:t>0.33182</a:t>
                      </a:r>
                    </a:p>
                  </a:txBody>
                  <a:tcPr anchor="ctr"/>
                </a:tc>
                <a:extLst>
                  <a:ext uri="{0D108BD9-81ED-4DB2-BD59-A6C34878D82A}">
                    <a16:rowId xmlns:a16="http://schemas.microsoft.com/office/drawing/2014/main" val="2587958632"/>
                  </a:ext>
                </a:extLst>
              </a:tr>
              <a:tr h="564000">
                <a:tc>
                  <a:txBody>
                    <a:bodyPr/>
                    <a:lstStyle/>
                    <a:p>
                      <a:r>
                        <a:rPr lang="en-US" sz="1600" b="1" dirty="0">
                          <a:solidFill>
                            <a:srgbClr val="0D0D0D"/>
                          </a:solidFill>
                        </a:rPr>
                        <a:t>ROC AUC</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72.8%</a:t>
                      </a:r>
                    </a:p>
                  </a:txBody>
                  <a:tcPr anchor="ctr"/>
                </a:tc>
                <a:extLst>
                  <a:ext uri="{0D108BD9-81ED-4DB2-BD59-A6C34878D82A}">
                    <a16:rowId xmlns:a16="http://schemas.microsoft.com/office/drawing/2014/main" val="2506846499"/>
                  </a:ext>
                </a:extLst>
              </a:tr>
            </a:tbl>
          </a:graphicData>
        </a:graphic>
      </p:graphicFrame>
      <p:sp>
        <p:nvSpPr>
          <p:cNvPr id="10" name="Text Placeholder 5">
            <a:extLst>
              <a:ext uri="{FF2B5EF4-FFF2-40B4-BE49-F238E27FC236}">
                <a16:creationId xmlns:a16="http://schemas.microsoft.com/office/drawing/2014/main" id="{881F1119-242B-1F4C-A47E-70D7C051970D}"/>
              </a:ext>
            </a:extLst>
          </p:cNvPr>
          <p:cNvSpPr txBox="1">
            <a:spLocks/>
          </p:cNvSpPr>
          <p:nvPr/>
        </p:nvSpPr>
        <p:spPr>
          <a:xfrm>
            <a:off x="387350" y="1348137"/>
            <a:ext cx="8252798" cy="3996023"/>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b="1" dirty="0">
                <a:solidFill>
                  <a:srgbClr val="00275E"/>
                </a:solidFill>
              </a:rPr>
              <a:t>Classification model selection </a:t>
            </a:r>
            <a:r>
              <a:rPr lang="en-GB" dirty="0">
                <a:solidFill>
                  <a:srgbClr val="0D0D0D"/>
                </a:solidFill>
              </a:rPr>
              <a:t>– Logistic Regression (and subsequently XGBoost). See the </a:t>
            </a:r>
            <a:r>
              <a:rPr lang="en-GB" dirty="0">
                <a:solidFill>
                  <a:srgbClr val="00275E"/>
                </a:solidFill>
                <a:hlinkClick r:id="rId5" action="ppaction://hlinksldjump">
                  <a:extLst>
                    <a:ext uri="{A12FA001-AC4F-418D-AE19-62706E023703}">
                      <ahyp:hlinkClr xmlns:ahyp="http://schemas.microsoft.com/office/drawing/2018/hyperlinkcolor" val="tx"/>
                    </a:ext>
                  </a:extLst>
                </a:hlinkClick>
              </a:rPr>
              <a:t>Appendix</a:t>
            </a:r>
            <a:r>
              <a:rPr lang="en-GB" dirty="0">
                <a:solidFill>
                  <a:srgbClr val="0D0D0D"/>
                </a:solidFill>
              </a:rPr>
              <a:t> and or the individual model notebooks (Logistic Regression [</a:t>
            </a:r>
            <a:r>
              <a:rPr lang="en-GB" dirty="0">
                <a:solidFill>
                  <a:srgbClr val="00275E"/>
                </a:solidFill>
                <a:hlinkClick r:id="rId6">
                  <a:extLst>
                    <a:ext uri="{A12FA001-AC4F-418D-AE19-62706E023703}">
                      <ahyp:hlinkClr xmlns:ahyp="http://schemas.microsoft.com/office/drawing/2018/hyperlinkcolor" val="tx"/>
                    </a:ext>
                  </a:extLst>
                </a:hlinkClick>
              </a:rPr>
              <a:t>link</a:t>
            </a:r>
            <a:r>
              <a:rPr lang="en-GB" dirty="0">
                <a:solidFill>
                  <a:srgbClr val="0D0D0D"/>
                </a:solidFill>
              </a:rPr>
              <a:t>] and Gradient Boosted Decision Trees [</a:t>
            </a:r>
            <a:r>
              <a:rPr lang="en-GB" dirty="0">
                <a:solidFill>
                  <a:srgbClr val="00275E"/>
                </a:solidFill>
                <a:hlinkClick r:id="rId7">
                  <a:extLst>
                    <a:ext uri="{A12FA001-AC4F-418D-AE19-62706E023703}">
                      <ahyp:hlinkClr xmlns:ahyp="http://schemas.microsoft.com/office/drawing/2018/hyperlinkcolor" val="tx"/>
                    </a:ext>
                  </a:extLst>
                </a:hlinkClick>
              </a:rPr>
              <a:t>link</a:t>
            </a:r>
            <a:r>
              <a:rPr lang="en-GB" dirty="0">
                <a:solidFill>
                  <a:srgbClr val="0D0D0D"/>
                </a:solidFill>
              </a:rPr>
              <a:t>]) for more information.</a:t>
            </a:r>
          </a:p>
          <a:p>
            <a:endParaRPr lang="en-GB" dirty="0">
              <a:solidFill>
                <a:srgbClr val="0D0D0D"/>
              </a:solidFill>
            </a:endParaRPr>
          </a:p>
          <a:p>
            <a:r>
              <a:rPr lang="en-GB" b="1" dirty="0">
                <a:solidFill>
                  <a:srgbClr val="00275E"/>
                </a:solidFill>
              </a:rPr>
              <a:t>Initial model considerations:</a:t>
            </a:r>
          </a:p>
          <a:p>
            <a:pPr lvl="1"/>
            <a:r>
              <a:rPr lang="en-GB" dirty="0">
                <a:solidFill>
                  <a:srgbClr val="0D0D0D"/>
                </a:solidFill>
              </a:rPr>
              <a:t>Baseline for comparison to future iterations</a:t>
            </a:r>
          </a:p>
          <a:p>
            <a:pPr lvl="1"/>
            <a:r>
              <a:rPr lang="en-GB" dirty="0">
                <a:solidFill>
                  <a:srgbClr val="0D0D0D"/>
                </a:solidFill>
              </a:rPr>
              <a:t>Training and Test split – 0.7:0.3</a:t>
            </a:r>
          </a:p>
          <a:p>
            <a:pPr lvl="1"/>
            <a:r>
              <a:rPr lang="en-GB" dirty="0">
                <a:solidFill>
                  <a:srgbClr val="0D0D0D"/>
                </a:solidFill>
              </a:rPr>
              <a:t>Feature variables – only used standardised X and Y coordinates and Body Part</a:t>
            </a:r>
          </a:p>
          <a:p>
            <a:pPr lvl="1"/>
            <a:r>
              <a:rPr lang="en-GB" dirty="0">
                <a:solidFill>
                  <a:srgbClr val="0D0D0D"/>
                </a:solidFill>
              </a:rPr>
              <a:t>Target variable – </a:t>
            </a:r>
            <a:r>
              <a:rPr lang="en-GB" dirty="0" err="1">
                <a:solidFill>
                  <a:srgbClr val="0D0D0D"/>
                </a:solidFill>
              </a:rPr>
              <a:t>isGoal</a:t>
            </a:r>
            <a:endParaRPr lang="en-GB" dirty="0">
              <a:solidFill>
                <a:srgbClr val="0D0D0D"/>
              </a:solidFill>
            </a:endParaRPr>
          </a:p>
          <a:p>
            <a:pPr lvl="1"/>
            <a:r>
              <a:rPr lang="en-GB" dirty="0">
                <a:solidFill>
                  <a:srgbClr val="0D0D0D"/>
                </a:solidFill>
              </a:rPr>
              <a:t>Future iterations of the model include engineered features and one-hot encoded categorical features.</a:t>
            </a:r>
          </a:p>
          <a:p>
            <a:pPr lvl="1"/>
            <a:endParaRPr lang="en-GB" dirty="0">
              <a:solidFill>
                <a:srgbClr val="0D0D0D"/>
              </a:solidFill>
            </a:endParaRPr>
          </a:p>
          <a:p>
            <a:r>
              <a:rPr lang="en-GB" b="1" dirty="0">
                <a:solidFill>
                  <a:srgbClr val="00275E"/>
                </a:solidFill>
              </a:rPr>
              <a:t>Evaluation metric selection: </a:t>
            </a:r>
            <a:r>
              <a:rPr lang="en-GB" u="sng" dirty="0">
                <a:solidFill>
                  <a:srgbClr val="0D0D0D"/>
                </a:solidFill>
              </a:rPr>
              <a:t>Log Loss</a:t>
            </a:r>
            <a:r>
              <a:rPr lang="en-GB" dirty="0">
                <a:solidFill>
                  <a:srgbClr val="0D0D0D"/>
                </a:solidFill>
              </a:rPr>
              <a:t> (Binary Cross Entropy). See the </a:t>
            </a:r>
            <a:r>
              <a:rPr lang="en-GB" dirty="0">
                <a:solidFill>
                  <a:srgbClr val="00275E"/>
                </a:solidFill>
                <a:hlinkClick r:id="rId5" action="ppaction://hlinksldjump">
                  <a:extLst>
                    <a:ext uri="{A12FA001-AC4F-418D-AE19-62706E023703}">
                      <ahyp:hlinkClr xmlns:ahyp="http://schemas.microsoft.com/office/drawing/2018/hyperlinkcolor" val="tx"/>
                    </a:ext>
                  </a:extLst>
                </a:hlinkClick>
              </a:rPr>
              <a:t>Appendix</a:t>
            </a:r>
            <a:r>
              <a:rPr lang="en-GB" dirty="0">
                <a:solidFill>
                  <a:srgbClr val="0D0D0D"/>
                </a:solidFill>
              </a:rPr>
              <a:t> and CQM notebook [</a:t>
            </a:r>
            <a:r>
              <a:rPr lang="en-GB" dirty="0">
                <a:solidFill>
                  <a:srgbClr val="00275E"/>
                </a:solidFill>
                <a:hlinkClick r:id="rId6">
                  <a:extLst>
                    <a:ext uri="{A12FA001-AC4F-418D-AE19-62706E023703}">
                      <ahyp:hlinkClr xmlns:ahyp="http://schemas.microsoft.com/office/drawing/2018/hyperlinkcolor" val="tx"/>
                    </a:ext>
                  </a:extLst>
                </a:hlinkClick>
              </a:rPr>
              <a:t>link</a:t>
            </a:r>
            <a:r>
              <a:rPr lang="en-GB" dirty="0">
                <a:solidFill>
                  <a:srgbClr val="0D0D0D"/>
                </a:solidFill>
              </a:rPr>
              <a:t>] as to why Log Loss is the most situation metric for this binary classification problem.</a:t>
            </a:r>
          </a:p>
        </p:txBody>
      </p:sp>
    </p:spTree>
    <p:extLst>
      <p:ext uri="{BB962C8B-B14F-4D97-AF65-F5344CB8AC3E}">
        <p14:creationId xmlns:p14="http://schemas.microsoft.com/office/powerpoint/2010/main" val="112082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F1145805-6EAE-F844-A2E9-4A9B8AC30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56454"/>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2ED545E-6CAD-0F4E-965E-329987FD8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36764"/>
            <a:ext cx="2598975" cy="3398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336763"/>
            <a:ext cx="5658816" cy="4323650"/>
          </a:xfrm>
        </p:spPr>
        <p:txBody>
          <a:bodyPr lIns="0" tIns="0" rIns="0" bIns="0" anchor="t">
            <a:noAutofit/>
          </a:bodyPr>
          <a:lstStyle/>
          <a:p>
            <a:r>
              <a:rPr lang="en-GB" sz="1250" dirty="0">
                <a:solidFill>
                  <a:srgbClr val="0D0D0D"/>
                </a:solidFill>
              </a:rPr>
              <a:t>A number of Open-Play shots taken and subsequently scored from improbable locations on the pitch (Fig. A). Most likely due to uncharacteristic errors from the goalkeeper (see Xavi Alonso example below and [</a:t>
            </a:r>
            <a:r>
              <a:rPr lang="en-GB" sz="1250" dirty="0">
                <a:solidFill>
                  <a:srgbClr val="00275E"/>
                </a:solidFill>
                <a:hlinkClick r:id="rId5">
                  <a:extLst>
                    <a:ext uri="{A12FA001-AC4F-418D-AE19-62706E023703}">
                      <ahyp:hlinkClr xmlns:ahyp="http://schemas.microsoft.com/office/drawing/2018/hyperlinkcolor" val="tx"/>
                    </a:ext>
                  </a:extLst>
                </a:hlinkClick>
              </a:rPr>
              <a:t>link</a:t>
            </a:r>
            <a:r>
              <a:rPr lang="en-GB" sz="1250" dirty="0">
                <a:solidFill>
                  <a:srgbClr val="0D0D0D"/>
                </a:solidFill>
              </a:rPr>
              <a:t>]).</a:t>
            </a:r>
          </a:p>
          <a:p>
            <a:endParaRPr lang="en-GB" sz="1250" dirty="0">
              <a:solidFill>
                <a:srgbClr val="0D0D0D"/>
              </a:solidFill>
            </a:endParaRPr>
          </a:p>
          <a:p>
            <a:r>
              <a:rPr lang="en-GB" sz="1250" dirty="0">
                <a:solidFill>
                  <a:srgbClr val="0D0D0D"/>
                </a:solidFill>
              </a:rPr>
              <a:t>These shots took place, but we do not want the model to learn that there is a chance to score from this area in our limited dataset. These goals therefore excluded by changing the result of all shots with distance &gt;35m and all shots from &gt;18m with shot angle &gt;35 degrees removed from the data.</a:t>
            </a:r>
          </a:p>
          <a:p>
            <a:endParaRPr lang="en-GB" sz="1250" dirty="0">
              <a:solidFill>
                <a:srgbClr val="0D0D0D"/>
              </a:solidFill>
            </a:endParaRPr>
          </a:p>
          <a:p>
            <a:r>
              <a:rPr lang="en-GB" sz="1250" dirty="0">
                <a:solidFill>
                  <a:srgbClr val="0D0D0D"/>
                </a:solidFill>
              </a:rPr>
              <a:t>This results in 33 Open Play shots values having their value changed from goal (1) to no goal (0) - 0.27% of the Open Play shots. </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Finding and handling unlikely and irregular shots in the dataset that could have an impact on the CQM</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Treating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38032"/>
            <a:ext cx="11417300" cy="179267"/>
          </a:xfrm>
        </p:spPr>
        <p:txBody>
          <a:bodyPr/>
          <a:lstStyle/>
          <a:p>
            <a:r>
              <a:rPr lang="en-GB" sz="900" dirty="0"/>
              <a:t>Xavi Alonso’s 70-yard goal against Luton in the FA Cup is a great example of a player scoring an unlikely goal from their own half with the goalkeeper out of position: </a:t>
            </a:r>
            <a:r>
              <a:rPr lang="en-GB" sz="900" dirty="0">
                <a:hlinkClick r:id="rId6"/>
              </a:rPr>
              <a:t>https://youtu.be/4OTQwuAc4HU</a:t>
            </a:r>
            <a:r>
              <a:rPr lang="en-GB" sz="900" dirty="0"/>
              <a:t>.</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65764"/>
            <a:ext cx="2661040" cy="923330"/>
          </a:xfrm>
          <a:prstGeom prst="rect">
            <a:avLst/>
          </a:prstGeom>
          <a:noFill/>
        </p:spPr>
        <p:txBody>
          <a:bodyPr wrap="square" rtlCol="0">
            <a:spAutoFit/>
          </a:bodyPr>
          <a:lstStyle/>
          <a:p>
            <a:r>
              <a:rPr lang="en-US" sz="900" b="1" dirty="0">
                <a:solidFill>
                  <a:srgbClr val="00275E"/>
                </a:solidFill>
              </a:rPr>
              <a:t>Fig. A: Heatmap of the proportions of shots to goals in the dataset (goals divided by shots). This visualisation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738442"/>
            <a:ext cx="2661040" cy="646331"/>
          </a:xfrm>
          <a:prstGeom prst="rect">
            <a:avLst/>
          </a:prstGeom>
          <a:noFill/>
        </p:spPr>
        <p:txBody>
          <a:bodyPr wrap="square" rtlCol="0">
            <a:spAutoFit/>
          </a:bodyPr>
          <a:lstStyle/>
          <a:p>
            <a:r>
              <a:rPr lang="en-US" sz="900" b="1" dirty="0">
                <a:solidFill>
                  <a:srgbClr val="00275E"/>
                </a:solidFill>
              </a:rPr>
              <a:t>Fig. B: Heatmap of the proportions of shots to goals in the dataset post-outlier treatment. These outliers have now been removed to prevent this affecting the CQM.</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239275"/>
            <a:ext cx="440273" cy="369332"/>
          </a:xfrm>
          <a:prstGeom prst="rect">
            <a:avLst/>
          </a:prstGeom>
          <a:noFill/>
        </p:spPr>
        <p:txBody>
          <a:bodyPr wrap="square" rtlCol="0">
            <a:spAutoFit/>
          </a:bodyPr>
          <a:lstStyle/>
          <a:p>
            <a:pPr algn="ctr"/>
            <a:r>
              <a:rPr lang="en-US" b="1" dirty="0">
                <a:solidFill>
                  <a:srgbClr val="00275E"/>
                </a:solidFill>
              </a:rPr>
              <a:t>A</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061540" y="1248721"/>
            <a:ext cx="440273" cy="369332"/>
          </a:xfrm>
          <a:prstGeom prst="rect">
            <a:avLst/>
          </a:prstGeom>
          <a:noFill/>
        </p:spPr>
        <p:txBody>
          <a:bodyPr wrap="square" rtlCol="0">
            <a:spAutoFit/>
          </a:bodyPr>
          <a:lstStyle/>
          <a:p>
            <a:pPr algn="ctr"/>
            <a:r>
              <a:rPr lang="en-US" b="1" dirty="0">
                <a:solidFill>
                  <a:srgbClr val="00275E"/>
                </a:solidFill>
              </a:rPr>
              <a:t>B</a:t>
            </a:r>
          </a:p>
        </p:txBody>
      </p:sp>
      <p:sp>
        <p:nvSpPr>
          <p:cNvPr id="4" name="Oval 3">
            <a:extLst>
              <a:ext uri="{FF2B5EF4-FFF2-40B4-BE49-F238E27FC236}">
                <a16:creationId xmlns:a16="http://schemas.microsoft.com/office/drawing/2014/main" id="{8FF915BC-C906-2C4F-A80D-611382F3295E}"/>
              </a:ext>
            </a:extLst>
          </p:cNvPr>
          <p:cNvSpPr/>
          <p:nvPr/>
        </p:nvSpPr>
        <p:spPr>
          <a:xfrm>
            <a:off x="7469608" y="2718982"/>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28408" y="4161835"/>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32662" y="3416046"/>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9" name="Picture 8">
            <a:extLst>
              <a:ext uri="{FF2B5EF4-FFF2-40B4-BE49-F238E27FC236}">
                <a16:creationId xmlns:a16="http://schemas.microsoft.com/office/drawing/2014/main" id="{02E82493-A68F-724A-B915-0EC18029ED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6797" y="3566917"/>
            <a:ext cx="3580780" cy="2017173"/>
          </a:xfrm>
          <a:prstGeom prst="rect">
            <a:avLst/>
          </a:prstGeom>
        </p:spPr>
      </p:pic>
    </p:spTree>
    <p:extLst>
      <p:ext uri="{BB962C8B-B14F-4D97-AF65-F5344CB8AC3E}">
        <p14:creationId xmlns:p14="http://schemas.microsoft.com/office/powerpoint/2010/main" val="3611864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81279"/>
            <a:ext cx="7537451" cy="4502483"/>
          </a:xfrm>
        </p:spPr>
        <p:txBody>
          <a:bodyPr lIns="0" tIns="0" rIns="0" bIns="0" anchor="t">
            <a:noAutofit/>
          </a:bodyPr>
          <a:lstStyle/>
          <a:p>
            <a:r>
              <a:rPr lang="en-GB" sz="1340" b="1" dirty="0">
                <a:solidFill>
                  <a:srgbClr val="00275E"/>
                </a:solidFill>
              </a:rPr>
              <a:t>Feature Engineering considerations:</a:t>
            </a:r>
            <a:endParaRPr lang="en-GB" sz="1340" dirty="0">
              <a:solidFill>
                <a:srgbClr val="0D0D0D"/>
              </a:solidFill>
            </a:endParaRPr>
          </a:p>
          <a:p>
            <a:pPr lvl="1"/>
            <a:r>
              <a:rPr lang="en-GB" sz="1340" dirty="0">
                <a:solidFill>
                  <a:srgbClr val="0D0D0D"/>
                </a:solidFill>
              </a:rPr>
              <a:t>Feature is available in both datasets;</a:t>
            </a:r>
          </a:p>
          <a:p>
            <a:pPr lvl="1"/>
            <a:r>
              <a:rPr lang="en-GB" sz="1340" dirty="0">
                <a:solidFill>
                  <a:srgbClr val="0D0D0D"/>
                </a:solidFill>
              </a:rPr>
              <a:t>The continuous and discrete features selected are </a:t>
            </a:r>
            <a:r>
              <a:rPr lang="en-GB" sz="1340" u="sng" dirty="0">
                <a:solidFill>
                  <a:srgbClr val="0D0D0D"/>
                </a:solidFill>
              </a:rPr>
              <a:t>monotonic</a:t>
            </a:r>
            <a:r>
              <a:rPr lang="en-GB" sz="1340" dirty="0">
                <a:solidFill>
                  <a:srgbClr val="0D0D0D"/>
                </a:solidFill>
              </a:rPr>
              <a:t> in nature; and</a:t>
            </a:r>
          </a:p>
          <a:p>
            <a:pPr lvl="1"/>
            <a:r>
              <a:rPr lang="en-GB" sz="1340" dirty="0">
                <a:solidFill>
                  <a:srgbClr val="0D0D0D"/>
                </a:solidFill>
              </a:rPr>
              <a:t>Categorical features are required to be one-hot (dummy) encoded, with each value assigned it’s own feature.</a:t>
            </a:r>
          </a:p>
          <a:p>
            <a:endParaRPr lang="en-GB" sz="1340" dirty="0">
              <a:solidFill>
                <a:srgbClr val="0D0D0D"/>
              </a:solidFill>
            </a:endParaRPr>
          </a:p>
          <a:p>
            <a:r>
              <a:rPr lang="en-GB" sz="1340" b="1" dirty="0">
                <a:solidFill>
                  <a:srgbClr val="00275E"/>
                </a:solidFill>
              </a:rPr>
              <a:t>New features created for a Logistic Regression friendly model:</a:t>
            </a:r>
            <a:endParaRPr lang="en-GB" sz="1340" dirty="0">
              <a:solidFill>
                <a:srgbClr val="0D0D0D"/>
              </a:solidFill>
            </a:endParaRPr>
          </a:p>
          <a:p>
            <a:pPr lvl="1"/>
            <a:r>
              <a:rPr lang="en-GB" sz="1340" dirty="0">
                <a:solidFill>
                  <a:srgbClr val="0D0D0D"/>
                </a:solidFill>
              </a:rPr>
              <a:t>Distance from goal – engineered from both the X and Y coordinates coordinate;</a:t>
            </a:r>
          </a:p>
          <a:p>
            <a:pPr lvl="1"/>
            <a:r>
              <a:rPr lang="en-GB" sz="1340" dirty="0">
                <a:solidFill>
                  <a:srgbClr val="0D0D0D"/>
                </a:solidFill>
              </a:rPr>
              <a:t>Distance from the centre of the pitch – engineered from the Y coordinate;</a:t>
            </a:r>
          </a:p>
          <a:p>
            <a:pPr lvl="1"/>
            <a:r>
              <a:rPr lang="en-GB" sz="1340" dirty="0">
                <a:solidFill>
                  <a:srgbClr val="0D0D0D"/>
                </a:solidFill>
              </a:rPr>
              <a:t>Angle to the goal – determined using the distance from the goal and centre of the pitch; and</a:t>
            </a:r>
          </a:p>
          <a:p>
            <a:pPr lvl="1"/>
            <a:r>
              <a:rPr lang="en-GB" sz="1340" dirty="0">
                <a:solidFill>
                  <a:srgbClr val="0D0D0D"/>
                </a:solidFill>
              </a:rPr>
              <a:t>Dummy encoding of categorical features including Body Part to </a:t>
            </a:r>
            <a:r>
              <a:rPr lang="en-GB" sz="1340" dirty="0" err="1">
                <a:solidFill>
                  <a:srgbClr val="0D0D0D"/>
                </a:solidFill>
              </a:rPr>
              <a:t>is_foot</a:t>
            </a:r>
            <a:r>
              <a:rPr lang="en-GB" sz="1340" dirty="0">
                <a:solidFill>
                  <a:srgbClr val="0D0D0D"/>
                </a:solidFill>
              </a:rPr>
              <a:t> and </a:t>
            </a:r>
            <a:r>
              <a:rPr lang="en-GB" sz="1340" dirty="0" err="1">
                <a:solidFill>
                  <a:srgbClr val="0D0D0D"/>
                </a:solidFill>
              </a:rPr>
              <a:t>is_head</a:t>
            </a:r>
            <a:r>
              <a:rPr lang="en-GB" sz="1340" dirty="0">
                <a:solidFill>
                  <a:srgbClr val="0D0D0D"/>
                </a:solidFill>
              </a:rPr>
              <a:t>, and Interference on the Shooter to Low, Medium and High.</a:t>
            </a:r>
          </a:p>
          <a:p>
            <a:pPr lvl="1"/>
            <a:endParaRPr lang="en-GB" sz="1340" dirty="0">
              <a:solidFill>
                <a:srgbClr val="0D0D0D"/>
              </a:solidFill>
            </a:endParaRPr>
          </a:p>
          <a:p>
            <a:r>
              <a:rPr lang="en-GB" sz="1340" b="1" dirty="0">
                <a:solidFill>
                  <a:srgbClr val="00275E"/>
                </a:solidFill>
              </a:rPr>
              <a:t>Monotonicity of the features:</a:t>
            </a:r>
            <a:endParaRPr lang="en-GB" sz="1340" dirty="0">
              <a:solidFill>
                <a:srgbClr val="0D0D0D"/>
              </a:solidFill>
            </a:endParaRPr>
          </a:p>
          <a:p>
            <a:pPr lvl="1"/>
            <a:r>
              <a:rPr lang="en-GB" sz="1340" dirty="0">
                <a:solidFill>
                  <a:srgbClr val="0D0D0D"/>
                </a:solidFill>
              </a:rPr>
              <a:t>Figure A shows the monotonic relationship of distance of a shot and the probability to score.</a:t>
            </a:r>
          </a:p>
          <a:p>
            <a:pPr lvl="1"/>
            <a:r>
              <a:rPr lang="en-GB" sz="1340" dirty="0">
                <a:solidFill>
                  <a:srgbClr val="0D0D0D"/>
                </a:solidFill>
              </a:rPr>
              <a:t>Figure B shows that the interference level on the shooter, the higher the probability that they are to score from the shot (Fig. B). </a:t>
            </a:r>
          </a:p>
          <a:p>
            <a:pPr lvl="1"/>
            <a:endParaRPr lang="en-GB" sz="1340" dirty="0">
              <a:solidFill>
                <a:srgbClr val="0D0D0D"/>
              </a:solidFill>
            </a:endParaRPr>
          </a:p>
          <a:p>
            <a:r>
              <a:rPr lang="en-GB" sz="1340" dirty="0">
                <a:solidFill>
                  <a:srgbClr val="0D0D0D"/>
                </a:solidFill>
              </a:rPr>
              <a:t>More information about the monotonicity of each feature can be found in Univariate Analysis (section 8) of the Chance Quality Model notebook [</a:t>
            </a:r>
            <a:r>
              <a:rPr lang="en-GB" sz="1340" dirty="0">
                <a:solidFill>
                  <a:srgbClr val="0D0D0D"/>
                </a:solidFill>
                <a:hlinkClick r:id="rId3"/>
              </a:rPr>
              <a:t>link</a:t>
            </a:r>
            <a:r>
              <a:rPr lang="en-GB" sz="134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Creating and analysing the features used in the improved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Feature Engineering and Univariate Analysis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See definitions table in the appendix for the full list of features and their definitions, as used in the final trained Chance Quality model. </a:t>
            </a:r>
          </a:p>
        </p:txBody>
      </p:sp>
      <p:pic>
        <p:nvPicPr>
          <p:cNvPr id="9" name="Picture 8">
            <a:extLst>
              <a:ext uri="{FF2B5EF4-FFF2-40B4-BE49-F238E27FC236}">
                <a16:creationId xmlns:a16="http://schemas.microsoft.com/office/drawing/2014/main" id="{E9DAD072-8F7D-CC4A-818D-66AE59C2A0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0694" y="1281280"/>
            <a:ext cx="3998152" cy="2169440"/>
          </a:xfrm>
          <a:prstGeom prst="rect">
            <a:avLst/>
          </a:prstGeom>
        </p:spPr>
      </p:pic>
      <p:pic>
        <p:nvPicPr>
          <p:cNvPr id="14" name="Picture 13">
            <a:extLst>
              <a:ext uri="{FF2B5EF4-FFF2-40B4-BE49-F238E27FC236}">
                <a16:creationId xmlns:a16="http://schemas.microsoft.com/office/drawing/2014/main" id="{58F3FE70-8AD8-3C46-99D6-34DA15131D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0692" y="3639763"/>
            <a:ext cx="3998153" cy="2143999"/>
          </a:xfrm>
          <a:prstGeom prst="rect">
            <a:avLst/>
          </a:prstGeom>
        </p:spPr>
      </p:pic>
    </p:spTree>
    <p:extLst>
      <p:ext uri="{BB962C8B-B14F-4D97-AF65-F5344CB8AC3E}">
        <p14:creationId xmlns:p14="http://schemas.microsoft.com/office/powerpoint/2010/main" val="364952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364034"/>
            <a:ext cx="6714970" cy="4475360"/>
          </a:xfrm>
        </p:spPr>
        <p:txBody>
          <a:bodyPr lIns="0" tIns="0" rIns="0" bIns="0" anchor="t">
            <a:noAutofit/>
          </a:bodyPr>
          <a:lstStyle/>
          <a:p>
            <a:pPr marL="239395" indent="-239395"/>
            <a:r>
              <a:rPr lang="en-GB" sz="1430" dirty="0">
                <a:solidFill>
                  <a:srgbClr val="0D0D0D"/>
                </a:solidFill>
              </a:rPr>
              <a:t>Considerations for correlation:</a:t>
            </a:r>
          </a:p>
          <a:p>
            <a:pPr marL="527388" lvl="1" indent="-239395"/>
            <a:r>
              <a:rPr lang="en-GB" sz="1430" dirty="0">
                <a:solidFill>
                  <a:srgbClr val="0D0D0D"/>
                </a:solidFill>
              </a:rPr>
              <a:t>Highly correlated features might lead to overfitting and have a negative effect on results; and</a:t>
            </a:r>
          </a:p>
          <a:p>
            <a:pPr marL="527388" lvl="1" indent="-239395"/>
            <a:r>
              <a:rPr lang="en-GB" sz="1430" dirty="0">
                <a:solidFill>
                  <a:srgbClr val="0D0D0D"/>
                </a:solidFill>
              </a:rPr>
              <a:t>Highly correlated features can very easily mess with the feature interpretation and importance.</a:t>
            </a:r>
          </a:p>
          <a:p>
            <a:pPr marL="527388" lvl="1" indent="-239395"/>
            <a:endParaRPr lang="en-GB" sz="1430" dirty="0">
              <a:solidFill>
                <a:srgbClr val="0D0D0D"/>
              </a:solidFill>
            </a:endParaRPr>
          </a:p>
          <a:p>
            <a:pPr marL="239395" indent="-239395"/>
            <a:r>
              <a:rPr lang="en-GB" sz="1430" dirty="0">
                <a:solidFill>
                  <a:srgbClr val="0D0D0D"/>
                </a:solidFill>
              </a:rPr>
              <a:t>The figure on the right shows the correlation matrix of the final model.</a:t>
            </a:r>
          </a:p>
          <a:p>
            <a:pPr marL="239395" indent="-239395"/>
            <a:endParaRPr lang="en-GB" sz="1430" dirty="0">
              <a:solidFill>
                <a:srgbClr val="0D0D0D"/>
              </a:solidFill>
            </a:endParaRPr>
          </a:p>
          <a:p>
            <a:pPr marL="239395" indent="-239395"/>
            <a:r>
              <a:rPr lang="en-GB" sz="1430" dirty="0">
                <a:solidFill>
                  <a:srgbClr val="0D0D0D"/>
                </a:solidFill>
              </a:rPr>
              <a:t>Highly correlated features such as Distance to the Centre (M), Header were dropped, along with the Medium Interference on the Shooter (when one-hot encoding a categorical column, one column should be removed).</a:t>
            </a:r>
          </a:p>
          <a:p>
            <a:pPr marL="239395" indent="-239395"/>
            <a:endParaRPr lang="en-GB" sz="1430" dirty="0">
              <a:solidFill>
                <a:srgbClr val="0D0D0D"/>
              </a:solidFill>
            </a:endParaRPr>
          </a:p>
          <a:p>
            <a:pPr marL="239395" indent="-239395"/>
            <a:r>
              <a:rPr lang="en-GB" sz="1430" dirty="0">
                <a:solidFill>
                  <a:srgbClr val="0D0D0D"/>
                </a:solidFill>
              </a:rPr>
              <a:t>The Number of Intervening Opponents and the Number of Intervening Teammates are highly correlated features, but are features that were provided in the raw dataset that I have assumed are not derivatives of each other and not correlated, and will therefore be left untouched in this exercise.</a:t>
            </a:r>
          </a:p>
          <a:p>
            <a:pPr marL="239395" indent="-239395"/>
            <a:endParaRPr lang="en-GB" sz="1430" dirty="0">
              <a:solidFill>
                <a:srgbClr val="0D0D0D"/>
              </a:solidFill>
            </a:endParaRPr>
          </a:p>
          <a:p>
            <a:pPr marL="239395" indent="-239395"/>
            <a:r>
              <a:rPr lang="en-GB" sz="1430" dirty="0">
                <a:solidFill>
                  <a:srgbClr val="0D0D0D"/>
                </a:solidFill>
              </a:rPr>
              <a:t>More information about the Multivariate analysis and can be found in section 10 of the Chance Quality Model notebook [</a:t>
            </a:r>
            <a:r>
              <a:rPr lang="en-GB" sz="1430" dirty="0">
                <a:solidFill>
                  <a:srgbClr val="0D0D0D"/>
                </a:solidFill>
                <a:hlinkClick r:id="rId3"/>
              </a:rPr>
              <a:t>link</a:t>
            </a:r>
            <a:r>
              <a:rPr lang="en-GB" sz="143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Dealing with highly correlated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Multivariate Analysis</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4"/>
            <a:ext cx="11417300" cy="277906"/>
          </a:xfrm>
        </p:spPr>
        <p:txBody>
          <a:bodyPr/>
          <a:lstStyle/>
          <a:p>
            <a:endParaRPr lang="en-GB" sz="900" dirty="0"/>
          </a:p>
        </p:txBody>
      </p:sp>
      <p:pic>
        <p:nvPicPr>
          <p:cNvPr id="8196" name="Picture 4">
            <a:extLst>
              <a:ext uri="{FF2B5EF4-FFF2-40B4-BE49-F238E27FC236}">
                <a16:creationId xmlns:a16="http://schemas.microsoft.com/office/drawing/2014/main" id="{76FA4750-2353-E442-A102-F18590351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4623" y="1364035"/>
            <a:ext cx="4703423" cy="367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0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2"/>
            <a:ext cx="6143624" cy="4546531"/>
          </a:xfrm>
        </p:spPr>
        <p:txBody>
          <a:bodyPr lIns="0" tIns="0" rIns="0" bIns="0" anchor="t">
            <a:noAutofit/>
          </a:bodyPr>
          <a:lstStyle/>
          <a:p>
            <a:pPr marL="239395" indent="-239395"/>
            <a:r>
              <a:rPr lang="en-GB" sz="1220" b="1" dirty="0">
                <a:solidFill>
                  <a:srgbClr val="00275E"/>
                </a:solidFill>
              </a:rPr>
              <a:t>Final Logistic Regression model performance:</a:t>
            </a:r>
            <a:endParaRPr lang="en-GB" sz="1220" dirty="0">
              <a:solidFill>
                <a:srgbClr val="0D0D0D"/>
              </a:solidFill>
            </a:endParaRPr>
          </a:p>
          <a:p>
            <a:pPr marL="527388" lvl="1" indent="-239395"/>
            <a:r>
              <a:rPr lang="en-GB" sz="1220" dirty="0">
                <a:solidFill>
                  <a:srgbClr val="0D0D0D"/>
                </a:solidFill>
              </a:rPr>
              <a:t>Log Loss: 0.289 (reduction from 0.332)</a:t>
            </a:r>
          </a:p>
          <a:p>
            <a:pPr marL="527388" lvl="1" indent="-239395"/>
            <a:r>
              <a:rPr lang="en-GB" sz="1220" dirty="0">
                <a:solidFill>
                  <a:srgbClr val="0D0D0D"/>
                </a:solidFill>
              </a:rPr>
              <a:t>ROC AUC: 80.7% (increase from 72.8%)</a:t>
            </a:r>
          </a:p>
          <a:p>
            <a:pPr marL="527388" lvl="1" indent="-239395"/>
            <a:endParaRPr lang="en-GB" sz="1220" dirty="0">
              <a:solidFill>
                <a:srgbClr val="0D0D0D"/>
              </a:solidFill>
            </a:endParaRPr>
          </a:p>
          <a:p>
            <a:pPr marL="239395" indent="-239395"/>
            <a:r>
              <a:rPr lang="en-GB" sz="1220" b="1" dirty="0">
                <a:solidFill>
                  <a:srgbClr val="00275E"/>
                </a:solidFill>
              </a:rPr>
              <a:t>Model calibration:</a:t>
            </a:r>
            <a:endParaRPr lang="en-GB" sz="1220" dirty="0">
              <a:solidFill>
                <a:srgbClr val="0D0D0D"/>
              </a:solidFill>
            </a:endParaRPr>
          </a:p>
          <a:p>
            <a:pPr marL="527388" lvl="1" indent="-239395"/>
            <a:r>
              <a:rPr lang="en-GB" sz="1220" dirty="0">
                <a:solidFill>
                  <a:srgbClr val="0D0D0D"/>
                </a:solidFill>
              </a:rPr>
              <a:t>Calibration plots (Fig. A) are used to model probabilities correctly.</a:t>
            </a:r>
          </a:p>
          <a:p>
            <a:pPr marL="527388" lvl="1" indent="-239395"/>
            <a:r>
              <a:rPr lang="en-GB" sz="1220" dirty="0">
                <a:solidFill>
                  <a:srgbClr val="0D0D0D"/>
                </a:solidFill>
              </a:rPr>
              <a:t>The observed likelihood of the shots in the dataset resulting in goals is between the 0% and 5% bucket. The model is therefore well calibrated.</a:t>
            </a:r>
          </a:p>
          <a:p>
            <a:pPr marL="239395" indent="-239395"/>
            <a:endParaRPr lang="en-GB" sz="1220" dirty="0">
              <a:solidFill>
                <a:srgbClr val="0D0D0D"/>
              </a:solidFill>
            </a:endParaRPr>
          </a:p>
          <a:p>
            <a:pPr marL="239395" indent="-239395"/>
            <a:r>
              <a:rPr lang="en-GB" sz="1220" b="1" dirty="0">
                <a:solidFill>
                  <a:srgbClr val="00275E"/>
                </a:solidFill>
              </a:rPr>
              <a:t>Feature interpretation:</a:t>
            </a:r>
            <a:endParaRPr lang="en-GB" sz="1220" dirty="0">
              <a:solidFill>
                <a:srgbClr val="0D0D0D"/>
              </a:solidFill>
            </a:endParaRPr>
          </a:p>
          <a:p>
            <a:pPr marL="527388" lvl="1" indent="-239395"/>
            <a:r>
              <a:rPr lang="en-GB" sz="1220" dirty="0">
                <a:solidFill>
                  <a:srgbClr val="0D0D0D"/>
                </a:solidFill>
              </a:rPr>
              <a:t>Very important in football analytics as it is the intersection of Data Scientists working with Football Practitioners.</a:t>
            </a:r>
          </a:p>
          <a:p>
            <a:pPr marL="527388" lvl="1" indent="-239395"/>
            <a:r>
              <a:rPr lang="en-GB" sz="1220" dirty="0">
                <a:solidFill>
                  <a:srgbClr val="0D0D0D"/>
                </a:solidFill>
              </a:rPr>
              <a:t>Finds in the model that leads to probabilities need to be able to be explained in a footballing context. This is done through the Feature Interpretation (Fig. B):</a:t>
            </a:r>
          </a:p>
          <a:p>
            <a:pPr marL="1007376" lvl="2" indent="-239395"/>
            <a:r>
              <a:rPr lang="en-GB" sz="1220" dirty="0">
                <a:solidFill>
                  <a:srgbClr val="0D0D0D"/>
                </a:solidFill>
              </a:rPr>
              <a:t>The further away the shot, the less likely the shot is to result in a goal;</a:t>
            </a:r>
          </a:p>
          <a:p>
            <a:pPr marL="1007376" lvl="2" indent="-239395"/>
            <a:r>
              <a:rPr lang="en-GB" sz="1220" dirty="0">
                <a:solidFill>
                  <a:srgbClr val="0D0D0D"/>
                </a:solidFill>
              </a:rPr>
              <a:t>The greater the number of intervening opponents, the less likely the shot is to result in a goal; and</a:t>
            </a:r>
          </a:p>
          <a:p>
            <a:pPr marL="1007376" lvl="2" indent="-239395"/>
            <a:r>
              <a:rPr lang="en-GB" sz="1220" dirty="0">
                <a:solidFill>
                  <a:srgbClr val="0D0D0D"/>
                </a:solidFill>
              </a:rPr>
              <a:t>The greater the header distance (i.e. the shot is a header), the less likely the shot is a goal.</a:t>
            </a:r>
          </a:p>
          <a:p>
            <a:pPr marL="239395" indent="-239395"/>
            <a:endParaRPr lang="en-GB" sz="1220" dirty="0">
              <a:solidFill>
                <a:srgbClr val="0D0D0D"/>
              </a:solidFill>
            </a:endParaRPr>
          </a:p>
          <a:p>
            <a:pPr marL="239395" indent="-239395"/>
            <a:r>
              <a:rPr lang="en-GB" sz="1220" dirty="0">
                <a:solidFill>
                  <a:srgbClr val="0D0D0D"/>
                </a:solidFill>
              </a:rPr>
              <a:t>More information about the Final Model and Feature Interpretation can be found in sections 12 and 13 respectively of the Chance Quality Model notebook.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Analysis of the final model before being used for prediction on the Metrica Sports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Final Model Evaluation and Feature Interpretation</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04294"/>
            <a:ext cx="11417300" cy="313006"/>
          </a:xfrm>
        </p:spPr>
        <p:txBody>
          <a:bodyPr/>
          <a:lstStyle/>
          <a:p>
            <a:endParaRPr lang="en-GB" sz="900" dirty="0"/>
          </a:p>
        </p:txBody>
      </p:sp>
      <p:pic>
        <p:nvPicPr>
          <p:cNvPr id="11268" name="Picture 4">
            <a:extLst>
              <a:ext uri="{FF2B5EF4-FFF2-40B4-BE49-F238E27FC236}">
                <a16:creationId xmlns:a16="http://schemas.microsoft.com/office/drawing/2014/main" id="{D232846D-9E44-DC4C-88B6-1AAE1080B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371" y="1257763"/>
            <a:ext cx="4989675" cy="26436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757907-62B8-3F4F-AAA1-6FEB169B751F}"/>
              </a:ext>
            </a:extLst>
          </p:cNvPr>
          <p:cNvSpPr txBox="1"/>
          <p:nvPr/>
        </p:nvSpPr>
        <p:spPr>
          <a:xfrm>
            <a:off x="6528098" y="1206926"/>
            <a:ext cx="440273" cy="369332"/>
          </a:xfrm>
          <a:prstGeom prst="rect">
            <a:avLst/>
          </a:prstGeom>
          <a:noFill/>
        </p:spPr>
        <p:txBody>
          <a:bodyPr wrap="square" rtlCol="0">
            <a:spAutoFit/>
          </a:bodyPr>
          <a:lstStyle/>
          <a:p>
            <a:pPr algn="ctr"/>
            <a:r>
              <a:rPr lang="en-US" b="1" dirty="0">
                <a:solidFill>
                  <a:srgbClr val="00275E"/>
                </a:solidFill>
              </a:rPr>
              <a:t>A</a:t>
            </a:r>
          </a:p>
        </p:txBody>
      </p:sp>
      <p:sp>
        <p:nvSpPr>
          <p:cNvPr id="11" name="TextBox 10">
            <a:extLst>
              <a:ext uri="{FF2B5EF4-FFF2-40B4-BE49-F238E27FC236}">
                <a16:creationId xmlns:a16="http://schemas.microsoft.com/office/drawing/2014/main" id="{036E13EE-B02A-EA4E-9703-F4805BAF10DF}"/>
              </a:ext>
            </a:extLst>
          </p:cNvPr>
          <p:cNvSpPr txBox="1"/>
          <p:nvPr/>
        </p:nvSpPr>
        <p:spPr>
          <a:xfrm>
            <a:off x="6528098" y="3952218"/>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4" name="Picture 3">
            <a:extLst>
              <a:ext uri="{FF2B5EF4-FFF2-40B4-BE49-F238E27FC236}">
                <a16:creationId xmlns:a16="http://schemas.microsoft.com/office/drawing/2014/main" id="{74BBEB7F-121A-154E-980B-0F0CBB029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385" y="4060837"/>
            <a:ext cx="3486914" cy="1743457"/>
          </a:xfrm>
          <a:prstGeom prst="rect">
            <a:avLst/>
          </a:prstGeom>
        </p:spPr>
      </p:pic>
    </p:spTree>
    <p:extLst>
      <p:ext uri="{BB962C8B-B14F-4D97-AF65-F5344CB8AC3E}">
        <p14:creationId xmlns:p14="http://schemas.microsoft.com/office/powerpoint/2010/main" val="213217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11156"/>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2: Application of Metrica Sports Data</a:t>
            </a:r>
          </a:p>
          <a:p>
            <a:pPr defTabSz="1219170">
              <a:lnSpc>
                <a:spcPts val="4000"/>
              </a:lnSpc>
            </a:pPr>
            <a:r>
              <a:rPr lang="en-GB" sz="3000" dirty="0">
                <a:solidFill>
                  <a:srgbClr val="00275E"/>
                </a:solidFill>
              </a:rPr>
              <a:t>Using Metrica Sports Tracking and corresponding </a:t>
            </a:r>
          </a:p>
          <a:p>
            <a:pPr defTabSz="1219170">
              <a:lnSpc>
                <a:spcPts val="4000"/>
              </a:lnSpc>
            </a:pPr>
            <a:r>
              <a:rPr lang="en-GB" sz="3000" dirty="0">
                <a:solidFill>
                  <a:srgbClr val="00275E"/>
                </a:solidFill>
              </a:rPr>
              <a:t>Event data with sample game 2</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96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4" y="1391837"/>
            <a:ext cx="8221134" cy="4533441"/>
          </a:xfrm>
        </p:spPr>
        <p:txBody>
          <a:bodyPr lIns="0" tIns="0" rIns="0" bIns="0" anchor="t"/>
          <a:lstStyle/>
          <a:p>
            <a:pPr marL="0" indent="0">
              <a:buNone/>
            </a:pPr>
            <a:r>
              <a:rPr lang="en-GB" b="1" dirty="0">
                <a:solidFill>
                  <a:srgbClr val="00275E"/>
                </a:solidFill>
              </a:rPr>
              <a:t>Data Engineering</a:t>
            </a:r>
          </a:p>
          <a:p>
            <a:pPr marL="0" indent="0">
              <a:buNone/>
            </a:pPr>
            <a:r>
              <a:rPr lang="en-GB" dirty="0">
                <a:solidFill>
                  <a:srgbClr val="262626"/>
                </a:solidFill>
              </a:rPr>
              <a:t>Conversion of the pitch coordinates, reversing the direction of players, determining each player’s positions, speed, acceleration, and movement at a defined moment, and </a:t>
            </a:r>
            <a:r>
              <a:rPr lang="en-GB" dirty="0" err="1">
                <a:solidFill>
                  <a:srgbClr val="262626"/>
                </a:solidFill>
              </a:rPr>
              <a:t>subsetting</a:t>
            </a:r>
            <a:r>
              <a:rPr lang="en-GB" dirty="0">
                <a:solidFill>
                  <a:srgbClr val="262626"/>
                </a:solidFill>
              </a:rPr>
              <a:t> home and away DataFrames.</a:t>
            </a:r>
          </a:p>
          <a:p>
            <a:pPr marL="0" indent="0">
              <a:buNone/>
            </a:pPr>
            <a:endParaRPr lang="en-GB" b="1" dirty="0">
              <a:solidFill>
                <a:srgbClr val="262626"/>
              </a:solidFill>
            </a:endParaRPr>
          </a:p>
          <a:p>
            <a:pPr marL="0" indent="0">
              <a:buNone/>
            </a:pPr>
            <a:r>
              <a:rPr lang="en-GB" b="1" dirty="0">
                <a:solidFill>
                  <a:srgbClr val="00275E"/>
                </a:solidFill>
              </a:rPr>
              <a:t>Exploratory Data Analysis of the match</a:t>
            </a:r>
          </a:p>
          <a:p>
            <a:pPr marL="0" indent="0">
              <a:buNone/>
            </a:pPr>
            <a:r>
              <a:rPr lang="en-GB" dirty="0">
                <a:solidFill>
                  <a:srgbClr val="262626"/>
                </a:solidFill>
              </a:rPr>
              <a:t>Analysis and visualisation of the twenty four shots that take place during the match by both the Home and Away teams.</a:t>
            </a:r>
          </a:p>
          <a:p>
            <a:pPr marL="0" indent="0">
              <a:buNone/>
            </a:pPr>
            <a:endParaRPr lang="en-GB" b="1" dirty="0">
              <a:solidFill>
                <a:srgbClr val="262626"/>
              </a:solidFill>
            </a:endParaRPr>
          </a:p>
          <a:p>
            <a:pPr marL="0" indent="0">
              <a:buNone/>
            </a:pPr>
            <a:r>
              <a:rPr lang="en-GB" b="1" dirty="0">
                <a:solidFill>
                  <a:srgbClr val="00275E"/>
                </a:solidFill>
              </a:rPr>
              <a:t>Create features from Event and Tracking data required for CQM compatibility</a:t>
            </a:r>
          </a:p>
          <a:p>
            <a:pPr marL="0" indent="0">
              <a:buNone/>
            </a:pPr>
            <a:r>
              <a:rPr lang="en-GB" dirty="0">
                <a:solidFill>
                  <a:srgbClr val="262626"/>
                </a:solidFill>
              </a:rPr>
              <a:t>Feature to add include: distance to the goal; distance to the centre of the pitch; angle to the goal; number of intervening opponents; number of intervening team mates; interference on the shooter; whether the shot resulted in a goal; whether the shots was a penalty or direct free kick; and whether the shot was taken with the player’s foot or head.</a:t>
            </a:r>
          </a:p>
          <a:p>
            <a:pPr marL="0" indent="0">
              <a:buNone/>
            </a:pPr>
            <a:endParaRPr lang="en-GB" dirty="0">
              <a:solidFill>
                <a:srgbClr val="262626"/>
              </a:solidFill>
            </a:endParaRPr>
          </a:p>
          <a:p>
            <a:pPr marL="0" indent="0">
              <a:buNone/>
            </a:pPr>
            <a:r>
              <a:rPr lang="en-GB" b="1" dirty="0">
                <a:solidFill>
                  <a:srgbClr val="00275E"/>
                </a:solidFill>
              </a:rPr>
              <a:t>Export data</a:t>
            </a:r>
            <a:endParaRPr lang="en-GB" dirty="0">
              <a:solidFill>
                <a:srgbClr val="262626"/>
              </a:solidFill>
            </a:endParaRPr>
          </a:p>
          <a:p>
            <a:pPr marL="0" indent="0">
              <a:buNone/>
            </a:pPr>
            <a:r>
              <a:rPr lang="en-GB" dirty="0">
                <a:solidFill>
                  <a:srgbClr val="262626"/>
                </a:solidFill>
              </a:rPr>
              <a:t>Finalised dataset of all shots with features ready for predictions and assessment of team performance using the CQM.</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this data, explained further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Metrica Sports Tracking and Event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t>Notebook to work with the Metrica Sports Event and Tracking data: </a:t>
            </a:r>
            <a:r>
              <a:rPr lang="en-GB" sz="900" dirty="0">
                <a:hlinkClick r:id="rId3"/>
              </a:rPr>
              <a:t>https://nbviewer.jupyter.org/github/eddwebster/mcfc_submission/blob/main/notebooks/metrica-sports/Metrica%20Sports.ipynb</a:t>
            </a:r>
            <a:endParaRPr lang="en-GB"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4"/>
              </a:rPr>
              <a:t>https://github.com/metrica-sports/sample-data</a:t>
            </a:r>
            <a:endParaRPr lang="en-GB" sz="900" dirty="0">
              <a:solidFill>
                <a:schemeClr val="bg1">
                  <a:lumMod val="50000"/>
                </a:schemeClr>
              </a:solidFill>
            </a:endParaRP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597694"/>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0" name="Oval 9">
            <a:extLst>
              <a:ext uri="{FF2B5EF4-FFF2-40B4-BE49-F238E27FC236}">
                <a16:creationId xmlns:a16="http://schemas.microsoft.com/office/drawing/2014/main" id="{00E83C3D-DE26-4386-8C23-6B2F9576960F}"/>
              </a:ext>
            </a:extLst>
          </p:cNvPr>
          <p:cNvSpPr/>
          <p:nvPr/>
        </p:nvSpPr>
        <p:spPr>
          <a:xfrm>
            <a:off x="387349" y="3589748"/>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5" name="Oval 14">
            <a:extLst>
              <a:ext uri="{FF2B5EF4-FFF2-40B4-BE49-F238E27FC236}">
                <a16:creationId xmlns:a16="http://schemas.microsoft.com/office/drawing/2014/main" id="{9DE1EB0F-2515-5D43-8A78-48A57D9189F3}"/>
              </a:ext>
            </a:extLst>
          </p:cNvPr>
          <p:cNvSpPr/>
          <p:nvPr/>
        </p:nvSpPr>
        <p:spPr>
          <a:xfrm>
            <a:off x="387349" y="5035248"/>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4</a:t>
            </a:r>
          </a:p>
        </p:txBody>
      </p:sp>
      <p:pic>
        <p:nvPicPr>
          <p:cNvPr id="19" name="Picture 18">
            <a:extLst>
              <a:ext uri="{FF2B5EF4-FFF2-40B4-BE49-F238E27FC236}">
                <a16:creationId xmlns:a16="http://schemas.microsoft.com/office/drawing/2014/main" id="{5F2D825E-50CC-E24D-8D4D-B5AC0CF65C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6959" y="1254170"/>
            <a:ext cx="2347867" cy="1507437"/>
          </a:xfrm>
          <a:prstGeom prst="rect">
            <a:avLst/>
          </a:prstGeom>
        </p:spPr>
      </p:pic>
      <p:pic>
        <p:nvPicPr>
          <p:cNvPr id="23" name="Picture 22">
            <a:extLst>
              <a:ext uri="{FF2B5EF4-FFF2-40B4-BE49-F238E27FC236}">
                <a16:creationId xmlns:a16="http://schemas.microsoft.com/office/drawing/2014/main" id="{D06F8CF0-9943-DC4B-A869-7DECEDD4FA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4448" y="4359574"/>
            <a:ext cx="2184507" cy="1492167"/>
          </a:xfrm>
          <a:prstGeom prst="rect">
            <a:avLst/>
          </a:prstGeom>
        </p:spPr>
      </p:pic>
      <p:pic>
        <p:nvPicPr>
          <p:cNvPr id="27" name="Picture 26">
            <a:extLst>
              <a:ext uri="{FF2B5EF4-FFF2-40B4-BE49-F238E27FC236}">
                <a16:creationId xmlns:a16="http://schemas.microsoft.com/office/drawing/2014/main" id="{98F93439-70DA-B247-A6E0-3BB8E23AE3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52500" y="5686391"/>
            <a:ext cx="530550" cy="132638"/>
          </a:xfrm>
          <a:prstGeom prst="rect">
            <a:avLst/>
          </a:prstGeom>
        </p:spPr>
      </p:pic>
      <p:pic>
        <p:nvPicPr>
          <p:cNvPr id="29" name="Picture 28">
            <a:extLst>
              <a:ext uri="{FF2B5EF4-FFF2-40B4-BE49-F238E27FC236}">
                <a16:creationId xmlns:a16="http://schemas.microsoft.com/office/drawing/2014/main" id="{C54D55BD-0C47-4647-B195-430423A724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3096" y="2827448"/>
            <a:ext cx="2195859" cy="1441434"/>
          </a:xfrm>
          <a:prstGeom prst="rect">
            <a:avLst/>
          </a:prstGeom>
        </p:spPr>
      </p:pic>
      <p:pic>
        <p:nvPicPr>
          <p:cNvPr id="30" name="Picture 29">
            <a:extLst>
              <a:ext uri="{FF2B5EF4-FFF2-40B4-BE49-F238E27FC236}">
                <a16:creationId xmlns:a16="http://schemas.microsoft.com/office/drawing/2014/main" id="{63AFE090-DBA3-2945-A0C8-F7BC06B9F1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52500" y="4091929"/>
            <a:ext cx="530550" cy="132638"/>
          </a:xfrm>
          <a:prstGeom prst="rect">
            <a:avLst/>
          </a:prstGeom>
        </p:spPr>
      </p:pic>
    </p:spTree>
    <p:extLst>
      <p:ext uri="{BB962C8B-B14F-4D97-AF65-F5344CB8AC3E}">
        <p14:creationId xmlns:p14="http://schemas.microsoft.com/office/powerpoint/2010/main" val="3457659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834953-9B5F-BA47-BE36-134219691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113" y="3717890"/>
            <a:ext cx="2942376" cy="1931472"/>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7709135" cy="4451031"/>
          </a:xfrm>
        </p:spPr>
        <p:txBody>
          <a:bodyPr lIns="0" tIns="0" rIns="0" bIns="0" anchor="t">
            <a:noAutofit/>
          </a:bodyPr>
          <a:lstStyle/>
          <a:p>
            <a:r>
              <a:rPr lang="en-GB" b="1" dirty="0">
                <a:solidFill>
                  <a:srgbClr val="00275E"/>
                </a:solidFill>
              </a:rPr>
              <a:t>Conversion of Pitch Coordinates </a:t>
            </a:r>
            <a:r>
              <a:rPr lang="en-GB" dirty="0">
                <a:solidFill>
                  <a:srgbClr val="0D0D0D"/>
                </a:solidFill>
              </a:rPr>
              <a:t>(using the ‘</a:t>
            </a:r>
            <a:r>
              <a:rPr lang="en-GB" dirty="0" err="1">
                <a:solidFill>
                  <a:srgbClr val="0D0D0D"/>
                </a:solidFill>
              </a:rPr>
              <a:t>to_metric_coordinates</a:t>
            </a:r>
            <a:r>
              <a:rPr lang="en-GB" dirty="0">
                <a:solidFill>
                  <a:srgbClr val="0D0D0D"/>
                </a:solidFill>
              </a:rPr>
              <a:t>’ function from the Metrica IO (</a:t>
            </a:r>
            <a:r>
              <a:rPr lang="en-GB" dirty="0" err="1">
                <a:solidFill>
                  <a:srgbClr val="0D0D0D"/>
                </a:solidFill>
              </a:rPr>
              <a:t>mio</a:t>
            </a:r>
            <a:r>
              <a:rPr lang="en-GB" dirty="0">
                <a:solidFill>
                  <a:srgbClr val="0D0D0D"/>
                </a:solidFill>
              </a:rPr>
              <a:t>) library created by Laurie Shaw [</a:t>
            </a:r>
            <a:r>
              <a:rPr lang="en-GB" u="sng" dirty="0">
                <a:solidFill>
                  <a:srgbClr val="00275E"/>
                </a:solidFill>
              </a:rPr>
              <a:t>l</a:t>
            </a:r>
            <a:r>
              <a:rPr lang="en-GB" u="sng" dirty="0">
                <a:solidFill>
                  <a:srgbClr val="00275E"/>
                </a:solidFill>
                <a:hlinkClick r:id="rId4">
                  <a:extLst>
                    <a:ext uri="{A12FA001-AC4F-418D-AE19-62706E023703}">
                      <ahyp:hlinkClr xmlns:ahyp="http://schemas.microsoft.com/office/drawing/2018/hyperlinkcolor" val="tx"/>
                    </a:ext>
                  </a:extLst>
                </a:hlinkClick>
              </a:rPr>
              <a:t>ink</a:t>
            </a:r>
            <a:r>
              <a:rPr lang="en-GB" dirty="0">
                <a:solidFill>
                  <a:srgbClr val="0D0D0D"/>
                </a:solidFill>
              </a:rPr>
              <a:t>])</a:t>
            </a:r>
            <a:r>
              <a:rPr lang="en-GB" b="1" dirty="0">
                <a:solidFill>
                  <a:srgbClr val="00275E"/>
                </a:solidFill>
              </a:rPr>
              <a:t>:</a:t>
            </a:r>
          </a:p>
          <a:p>
            <a:pPr lvl="1"/>
            <a:r>
              <a:rPr lang="en-GB" dirty="0">
                <a:solidFill>
                  <a:srgbClr val="0D0D0D"/>
                </a:solidFill>
              </a:rPr>
              <a:t>Original: x(0, +1)m, y(0, +1)m</a:t>
            </a:r>
          </a:p>
          <a:p>
            <a:pPr lvl="1"/>
            <a:r>
              <a:rPr lang="en-GB" dirty="0">
                <a:solidFill>
                  <a:srgbClr val="0D0D0D"/>
                </a:solidFill>
              </a:rPr>
              <a:t>Converted: x(-53, +53)m, y(-34, +34)m (Fig. A)</a:t>
            </a:r>
          </a:p>
          <a:p>
            <a:pPr marL="287993" lvl="1" indent="0">
              <a:buNone/>
            </a:pPr>
            <a:endParaRPr lang="en-GB" dirty="0">
              <a:solidFill>
                <a:srgbClr val="0D0D0D"/>
              </a:solidFill>
            </a:endParaRPr>
          </a:p>
          <a:p>
            <a:r>
              <a:rPr lang="en-GB" b="1" dirty="0">
                <a:solidFill>
                  <a:srgbClr val="00275E"/>
                </a:solidFill>
              </a:rPr>
              <a:t>Reverse player direction (same for the full 90 mins):</a:t>
            </a:r>
            <a:r>
              <a:rPr lang="en-GB" dirty="0">
                <a:solidFill>
                  <a:srgbClr val="0D0D0D"/>
                </a:solidFill>
              </a:rPr>
              <a:t> Home team right-to-left, Away team left-to-right.</a:t>
            </a:r>
          </a:p>
          <a:p>
            <a:endParaRPr lang="en-GB" dirty="0">
              <a:solidFill>
                <a:srgbClr val="0D0D0D"/>
              </a:solidFill>
            </a:endParaRPr>
          </a:p>
          <a:p>
            <a:r>
              <a:rPr lang="en-GB" b="1" dirty="0">
                <a:solidFill>
                  <a:srgbClr val="00275E"/>
                </a:solidFill>
              </a:rPr>
              <a:t>Determine each player’s speed, acceleration and direction </a:t>
            </a:r>
            <a:r>
              <a:rPr lang="en-GB" b="1" dirty="0">
                <a:solidFill>
                  <a:srgbClr val="0D0D0D"/>
                </a:solidFill>
              </a:rPr>
              <a:t>(</a:t>
            </a:r>
            <a:r>
              <a:rPr lang="en-GB" dirty="0">
                <a:solidFill>
                  <a:srgbClr val="0D0D0D"/>
                </a:solidFill>
              </a:rPr>
              <a:t>using the Metrica Velocity (</a:t>
            </a:r>
            <a:r>
              <a:rPr lang="en-GB" dirty="0" err="1">
                <a:solidFill>
                  <a:srgbClr val="0D0D0D"/>
                </a:solidFill>
              </a:rPr>
              <a:t>mvel</a:t>
            </a:r>
            <a:r>
              <a:rPr lang="en-GB" dirty="0">
                <a:solidFill>
                  <a:srgbClr val="0D0D0D"/>
                </a:solidFill>
              </a:rPr>
              <a:t>) library by Laurie Shaw [</a:t>
            </a:r>
            <a:r>
              <a:rPr lang="en-GB" u="sng" dirty="0">
                <a:solidFill>
                  <a:srgbClr val="00275E"/>
                </a:solidFill>
              </a:rPr>
              <a:t>l</a:t>
            </a:r>
            <a:r>
              <a:rPr lang="en-GB" u="sng" dirty="0">
                <a:solidFill>
                  <a:srgbClr val="00275E"/>
                </a:solidFill>
                <a:hlinkClick r:id="rId4">
                  <a:extLst>
                    <a:ext uri="{A12FA001-AC4F-418D-AE19-62706E023703}">
                      <ahyp:hlinkClr xmlns:ahyp="http://schemas.microsoft.com/office/drawing/2018/hyperlinkcolor" val="tx"/>
                    </a:ext>
                  </a:extLst>
                </a:hlinkClick>
              </a:rPr>
              <a:t>ink</a:t>
            </a:r>
            <a:r>
              <a:rPr lang="en-GB" dirty="0">
                <a:solidFill>
                  <a:srgbClr val="0D0D0D"/>
                </a:solidFill>
              </a:rPr>
              <a:t>], see Fig. B)</a:t>
            </a:r>
            <a:r>
              <a:rPr lang="en-GB" b="1" dirty="0">
                <a:solidFill>
                  <a:srgbClr val="00275E"/>
                </a:solidFill>
              </a:rPr>
              <a:t>:</a:t>
            </a:r>
          </a:p>
          <a:p>
            <a:pPr lvl="1"/>
            <a:r>
              <a:rPr lang="en-GB" dirty="0">
                <a:solidFill>
                  <a:srgbClr val="0D0D0D"/>
                </a:solidFill>
              </a:rPr>
              <a:t>Metrica Sports Tracking data is collected at twenty five frames s</a:t>
            </a:r>
            <a:r>
              <a:rPr lang="en-GB" baseline="30000" dirty="0">
                <a:solidFill>
                  <a:srgbClr val="0D0D0D"/>
                </a:solidFill>
              </a:rPr>
              <a:t>-1</a:t>
            </a:r>
            <a:r>
              <a:rPr lang="en-GB" dirty="0">
                <a:solidFill>
                  <a:srgbClr val="0D0D0D"/>
                </a:solidFill>
              </a:rPr>
              <a:t>.</a:t>
            </a:r>
          </a:p>
          <a:p>
            <a:pPr lvl="1"/>
            <a:r>
              <a:rPr lang="en-GB" dirty="0">
                <a:solidFill>
                  <a:srgbClr val="0D0D0D"/>
                </a:solidFill>
              </a:rPr>
              <a:t>A player’s speed can be calculated by dividing the distance a player has covered between two frames by 0.04 and using a Savitzky-Golay filter for smoothing.</a:t>
            </a:r>
          </a:p>
          <a:p>
            <a:pPr lvl="1"/>
            <a:r>
              <a:rPr lang="en-GB" dirty="0">
                <a:solidFill>
                  <a:srgbClr val="0D0D0D"/>
                </a:solidFill>
              </a:rPr>
              <a:t>The acceleration is calculated as the 2nd order derivative of speed.</a:t>
            </a:r>
          </a:p>
          <a:p>
            <a:endParaRPr lang="en-GB" dirty="0">
              <a:solidFill>
                <a:srgbClr val="0D0D0D"/>
              </a:solidFill>
            </a:endParaRPr>
          </a:p>
          <a:p>
            <a:r>
              <a:rPr lang="en-GB" b="1" dirty="0">
                <a:solidFill>
                  <a:srgbClr val="00275E"/>
                </a:solidFill>
              </a:rPr>
              <a:t>Subset DataFrames:</a:t>
            </a:r>
            <a:r>
              <a:rPr lang="en-GB" dirty="0">
                <a:solidFill>
                  <a:srgbClr val="0D0D0D"/>
                </a:solidFill>
              </a:rPr>
              <a:t> Separate Home and Away DataFrames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Required adjustment made to the data before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38982"/>
            <a:ext cx="11417300" cy="178317"/>
          </a:xfrm>
        </p:spPr>
        <p:txBody>
          <a:bodyPr/>
          <a:lstStyle/>
          <a:p>
            <a:r>
              <a:rPr lang="en-GB" sz="900" dirty="0"/>
              <a:t> </a:t>
            </a:r>
          </a:p>
          <a:p>
            <a:r>
              <a:rPr lang="en-GB" sz="900" dirty="0"/>
              <a:t>Diagram of the pitch post-conversion credit to </a:t>
            </a:r>
            <a:r>
              <a:rPr lang="en-GB" sz="900" dirty="0">
                <a:hlinkClick r:id="rId5"/>
              </a:rPr>
              <a:t>Laurie Shaw</a:t>
            </a:r>
            <a:r>
              <a:rPr lang="en-GB" sz="900" dirty="0"/>
              <a:t>.</a:t>
            </a:r>
          </a:p>
        </p:txBody>
      </p:sp>
      <p:pic>
        <p:nvPicPr>
          <p:cNvPr id="9" name="Picture 8">
            <a:extLst>
              <a:ext uri="{FF2B5EF4-FFF2-40B4-BE49-F238E27FC236}">
                <a16:creationId xmlns:a16="http://schemas.microsoft.com/office/drawing/2014/main" id="{33393A77-9717-D745-921C-F6EED37E71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7041" y="1312531"/>
            <a:ext cx="3501005" cy="2247804"/>
          </a:xfrm>
          <a:prstGeom prst="rect">
            <a:avLst/>
          </a:prstGeom>
        </p:spPr>
      </p:pic>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2" name="TextBox 11">
            <a:extLst>
              <a:ext uri="{FF2B5EF4-FFF2-40B4-BE49-F238E27FC236}">
                <a16:creationId xmlns:a16="http://schemas.microsoft.com/office/drawing/2014/main" id="{2F5AC187-E13B-204A-925F-1EDE2E022116}"/>
              </a:ext>
            </a:extLst>
          </p:cNvPr>
          <p:cNvSpPr txBox="1"/>
          <p:nvPr/>
        </p:nvSpPr>
        <p:spPr>
          <a:xfrm>
            <a:off x="8073095" y="1249139"/>
            <a:ext cx="440273" cy="369332"/>
          </a:xfrm>
          <a:prstGeom prst="rect">
            <a:avLst/>
          </a:prstGeom>
          <a:noFill/>
        </p:spPr>
        <p:txBody>
          <a:bodyPr wrap="square" rtlCol="0">
            <a:spAutoFit/>
          </a:bodyPr>
          <a:lstStyle/>
          <a:p>
            <a:pPr algn="ctr"/>
            <a:r>
              <a:rPr lang="en-US" b="1" dirty="0">
                <a:solidFill>
                  <a:srgbClr val="00275E"/>
                </a:solidFill>
              </a:rPr>
              <a:t>A</a:t>
            </a:r>
          </a:p>
        </p:txBody>
      </p:sp>
      <p:sp>
        <p:nvSpPr>
          <p:cNvPr id="13" name="TextBox 12">
            <a:extLst>
              <a:ext uri="{FF2B5EF4-FFF2-40B4-BE49-F238E27FC236}">
                <a16:creationId xmlns:a16="http://schemas.microsoft.com/office/drawing/2014/main" id="{E5F66D58-06D4-3642-A8E0-BEA5A88F2477}"/>
              </a:ext>
            </a:extLst>
          </p:cNvPr>
          <p:cNvSpPr txBox="1"/>
          <p:nvPr/>
        </p:nvSpPr>
        <p:spPr>
          <a:xfrm>
            <a:off x="8074419" y="3688836"/>
            <a:ext cx="440273" cy="369332"/>
          </a:xfrm>
          <a:prstGeom prst="rect">
            <a:avLst/>
          </a:prstGeom>
          <a:noFill/>
        </p:spPr>
        <p:txBody>
          <a:bodyPr wrap="square" rtlCol="0">
            <a:spAutoFit/>
          </a:bodyPr>
          <a:lstStyle/>
          <a:p>
            <a:pPr algn="ctr"/>
            <a:r>
              <a:rPr lang="en-US" b="1" dirty="0">
                <a:solidFill>
                  <a:srgbClr val="00275E"/>
                </a:solidFill>
              </a:rPr>
              <a:t>B</a:t>
            </a:r>
          </a:p>
        </p:txBody>
      </p:sp>
    </p:spTree>
    <p:extLst>
      <p:ext uri="{BB962C8B-B14F-4D97-AF65-F5344CB8AC3E}">
        <p14:creationId xmlns:p14="http://schemas.microsoft.com/office/powerpoint/2010/main" val="409178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4559129" cy="4287079"/>
          </a:xfrm>
        </p:spPr>
        <p:txBody>
          <a:bodyPr lIns="0" tIns="0" rIns="0" bIns="0" anchor="t">
            <a:noAutofit/>
          </a:bodyPr>
          <a:lstStyle/>
          <a:p>
            <a:r>
              <a:rPr lang="en-GB" sz="1300" dirty="0">
                <a:solidFill>
                  <a:srgbClr val="0D0D0D"/>
                </a:solidFill>
              </a:rPr>
              <a:t>The match featured the following shots and goals:</a:t>
            </a:r>
          </a:p>
          <a:p>
            <a:pPr lvl="1"/>
            <a:r>
              <a:rPr lang="en-GB" sz="1300" dirty="0">
                <a:solidFill>
                  <a:srgbClr val="0D0D0D"/>
                </a:solidFill>
              </a:rPr>
              <a:t>Figure A: All the shots and goals for both the Home (red) and Away (blue teams). Goals are in yellow.</a:t>
            </a:r>
          </a:p>
          <a:p>
            <a:pPr lvl="1"/>
            <a:r>
              <a:rPr lang="en-GB" sz="1300" dirty="0">
                <a:solidFill>
                  <a:srgbClr val="0D0D0D"/>
                </a:solidFill>
              </a:rPr>
              <a:t>Figure B: First goal scored by the Home team at 8m8s (1-0).</a:t>
            </a:r>
          </a:p>
          <a:p>
            <a:pPr lvl="1"/>
            <a:r>
              <a:rPr lang="en-GB" sz="1300" dirty="0">
                <a:solidFill>
                  <a:srgbClr val="0D0D0D"/>
                </a:solidFill>
              </a:rPr>
              <a:t>Figure C: Second goal scored by the Away team at 35m22s (1-1).</a:t>
            </a:r>
          </a:p>
          <a:p>
            <a:pPr lvl="1"/>
            <a:r>
              <a:rPr lang="en-GB" sz="1300" dirty="0">
                <a:solidFill>
                  <a:srgbClr val="0D0D0D"/>
                </a:solidFill>
              </a:rPr>
              <a:t>Figure D : Third goal (header) scored by the Home team at 49m19s (2-1).</a:t>
            </a:r>
          </a:p>
          <a:p>
            <a:pPr lvl="1"/>
            <a:r>
              <a:rPr lang="en-GB" sz="1300" dirty="0">
                <a:solidFill>
                  <a:srgbClr val="0D0D0D"/>
                </a:solidFill>
              </a:rPr>
              <a:t>Figure E: Forth goal (penalty) scored by the Away team at 76m40s (2-2).</a:t>
            </a:r>
          </a:p>
          <a:p>
            <a:pPr lvl="1"/>
            <a:r>
              <a:rPr lang="en-GB" sz="1300" dirty="0">
                <a:solidFill>
                  <a:srgbClr val="0D0D0D"/>
                </a:solidFill>
              </a:rPr>
              <a:t>Figure F: Fifth goal scored by the Home team at 80m41s to win the game (3-2).</a:t>
            </a:r>
          </a:p>
          <a:p>
            <a:pPr lvl="1"/>
            <a:endParaRPr lang="en-GB" sz="1300" dirty="0">
              <a:solidFill>
                <a:srgbClr val="0D0D0D"/>
              </a:solidFill>
            </a:endParaRPr>
          </a:p>
          <a:p>
            <a:r>
              <a:rPr lang="en-GB" sz="1300" dirty="0">
                <a:solidFill>
                  <a:srgbClr val="0D0D0D"/>
                </a:solidFill>
              </a:rPr>
              <a:t>From the data, we can see that </a:t>
            </a:r>
            <a:r>
              <a:rPr lang="en-GB" sz="1300" u="sng" dirty="0">
                <a:solidFill>
                  <a:srgbClr val="0D0D0D"/>
                </a:solidFill>
              </a:rPr>
              <a:t>the Home team won the match 3-2</a:t>
            </a:r>
            <a:r>
              <a:rPr lang="en-GB" sz="1300" dirty="0">
                <a:solidFill>
                  <a:srgbClr val="0D0D0D"/>
                </a:solidFill>
              </a:rPr>
              <a:t>.</a:t>
            </a:r>
          </a:p>
          <a:p>
            <a:endParaRPr lang="en-GB" sz="1300" dirty="0">
              <a:solidFill>
                <a:srgbClr val="0D0D0D"/>
              </a:solidFill>
            </a:endParaRPr>
          </a:p>
          <a:p>
            <a:r>
              <a:rPr lang="en-GB" sz="1300" dirty="0">
                <a:solidFill>
                  <a:srgbClr val="0D0D0D"/>
                </a:solidFill>
              </a:rPr>
              <a:t>More information about each goal and the key chances can be found in the appendix or in the Metrica Sports notebook [</a:t>
            </a:r>
            <a:r>
              <a:rPr lang="en-GB" sz="1300" dirty="0">
                <a:solidFill>
                  <a:srgbClr val="0D0D0D"/>
                </a:solidFill>
                <a:hlinkClick r:id="rId3"/>
              </a:rPr>
              <a:t>link</a:t>
            </a:r>
            <a:r>
              <a:rPr lang="en-GB" sz="130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97756" cy="270933"/>
          </a:xfrm>
        </p:spPr>
        <p:txBody>
          <a:bodyPr/>
          <a:lstStyle/>
          <a:p>
            <a:pPr lvl="0">
              <a:defRPr/>
            </a:pPr>
            <a:r>
              <a:rPr lang="en-GB" sz="1800" dirty="0">
                <a:solidFill>
                  <a:srgbClr val="00275E"/>
                </a:solidFill>
              </a:rPr>
              <a:t>Visualising the Home team’s 3-2 win using the Event and Tracking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546148" cy="475357"/>
          </a:xfrm>
        </p:spPr>
        <p:txBody>
          <a:bodyPr/>
          <a:lstStyle/>
          <a:p>
            <a:pPr>
              <a:defRPr/>
            </a:pPr>
            <a:r>
              <a:rPr lang="en-GB" sz="2800" dirty="0">
                <a:solidFill>
                  <a:srgbClr val="28A0D3"/>
                </a:solidFill>
              </a:rPr>
              <a:t>Exploratory Data Analysis of the Match</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3"/>
            <a:ext cx="11417300" cy="277907"/>
          </a:xfrm>
        </p:spPr>
        <p:txBody>
          <a:bodyPr/>
          <a:lstStyle/>
          <a:p>
            <a:r>
              <a:rPr lang="en-GB" sz="900" dirty="0"/>
              <a:t>All PNG figures produced from Tracking data: </a:t>
            </a:r>
            <a:r>
              <a:rPr lang="en-GB" sz="900" dirty="0">
                <a:hlinkClick r:id="rId4"/>
              </a:rPr>
              <a:t>https://github.com/eddwebster/mcfc_submission/tree/master/img/fig/metrica-sports</a:t>
            </a:r>
            <a:r>
              <a:rPr lang="en-GB" sz="900" dirty="0"/>
              <a:t>.</a:t>
            </a:r>
          </a:p>
          <a:p>
            <a:r>
              <a:rPr lang="en-GB" sz="900" dirty="0"/>
              <a:t>All MP4 videos produced from Tracking data: </a:t>
            </a:r>
            <a:r>
              <a:rPr lang="en-GB" sz="900" dirty="0">
                <a:hlinkClick r:id="rId5"/>
              </a:rPr>
              <a:t>https://github.com/eddwebster/mcfc_submission/tree/main/video/fig/metrica-sports</a:t>
            </a:r>
            <a:r>
              <a:rPr lang="en-GB" sz="900" dirty="0"/>
              <a:t>.</a:t>
            </a:r>
          </a:p>
        </p:txBody>
      </p:sp>
      <p:sp>
        <p:nvSpPr>
          <p:cNvPr id="12" name="TextBox 11">
            <a:extLst>
              <a:ext uri="{FF2B5EF4-FFF2-40B4-BE49-F238E27FC236}">
                <a16:creationId xmlns:a16="http://schemas.microsoft.com/office/drawing/2014/main" id="{BC8494F2-2677-7945-9620-B47AA1C8DB0E}"/>
              </a:ext>
            </a:extLst>
          </p:cNvPr>
          <p:cNvSpPr txBox="1"/>
          <p:nvPr/>
        </p:nvSpPr>
        <p:spPr>
          <a:xfrm>
            <a:off x="5046796" y="2782629"/>
            <a:ext cx="2101450" cy="215444"/>
          </a:xfrm>
          <a:prstGeom prst="rect">
            <a:avLst/>
          </a:prstGeom>
          <a:noFill/>
        </p:spPr>
        <p:txBody>
          <a:bodyPr wrap="square" rtlCol="0">
            <a:spAutoFit/>
          </a:bodyPr>
          <a:lstStyle/>
          <a:p>
            <a:r>
              <a:rPr lang="en-US" sz="800" b="1" dirty="0">
                <a:solidFill>
                  <a:srgbClr val="00275E"/>
                </a:solidFill>
              </a:rPr>
              <a:t>Fig. A: All shots and goals</a:t>
            </a:r>
          </a:p>
        </p:txBody>
      </p:sp>
      <p:sp>
        <p:nvSpPr>
          <p:cNvPr id="32" name="TextBox 31">
            <a:extLst>
              <a:ext uri="{FF2B5EF4-FFF2-40B4-BE49-F238E27FC236}">
                <a16:creationId xmlns:a16="http://schemas.microsoft.com/office/drawing/2014/main" id="{F014BCEC-5C32-0B40-804C-89FB6478F219}"/>
              </a:ext>
            </a:extLst>
          </p:cNvPr>
          <p:cNvSpPr txBox="1"/>
          <p:nvPr/>
        </p:nvSpPr>
        <p:spPr>
          <a:xfrm>
            <a:off x="7343133" y="2778538"/>
            <a:ext cx="2101450" cy="215444"/>
          </a:xfrm>
          <a:prstGeom prst="rect">
            <a:avLst/>
          </a:prstGeom>
          <a:noFill/>
        </p:spPr>
        <p:txBody>
          <a:bodyPr wrap="square" rtlCol="0">
            <a:spAutoFit/>
          </a:bodyPr>
          <a:lstStyle/>
          <a:p>
            <a:r>
              <a:rPr lang="en-US" sz="800" b="1" dirty="0">
                <a:solidFill>
                  <a:srgbClr val="00275E"/>
                </a:solidFill>
              </a:rPr>
              <a:t>Fig. B: 1-0 Home goal (8m8s)</a:t>
            </a:r>
          </a:p>
        </p:txBody>
      </p:sp>
      <p:sp>
        <p:nvSpPr>
          <p:cNvPr id="33" name="TextBox 32">
            <a:extLst>
              <a:ext uri="{FF2B5EF4-FFF2-40B4-BE49-F238E27FC236}">
                <a16:creationId xmlns:a16="http://schemas.microsoft.com/office/drawing/2014/main" id="{7068FE0A-3657-3B4F-9594-9E83E414DA51}"/>
              </a:ext>
            </a:extLst>
          </p:cNvPr>
          <p:cNvSpPr txBox="1"/>
          <p:nvPr/>
        </p:nvSpPr>
        <p:spPr>
          <a:xfrm>
            <a:off x="9639470" y="2785162"/>
            <a:ext cx="2101450" cy="215444"/>
          </a:xfrm>
          <a:prstGeom prst="rect">
            <a:avLst/>
          </a:prstGeom>
          <a:noFill/>
        </p:spPr>
        <p:txBody>
          <a:bodyPr wrap="square" rtlCol="0">
            <a:spAutoFit/>
          </a:bodyPr>
          <a:lstStyle/>
          <a:p>
            <a:r>
              <a:rPr lang="en-US" sz="800" b="1" dirty="0">
                <a:solidFill>
                  <a:srgbClr val="00275E"/>
                </a:solidFill>
              </a:rPr>
              <a:t>Fig. C: 1-1 Away goal (35m22s)</a:t>
            </a:r>
          </a:p>
        </p:txBody>
      </p:sp>
      <p:sp>
        <p:nvSpPr>
          <p:cNvPr id="34" name="TextBox 33">
            <a:extLst>
              <a:ext uri="{FF2B5EF4-FFF2-40B4-BE49-F238E27FC236}">
                <a16:creationId xmlns:a16="http://schemas.microsoft.com/office/drawing/2014/main" id="{D762E205-5DEB-964B-9FC4-A933B0FC4217}"/>
              </a:ext>
            </a:extLst>
          </p:cNvPr>
          <p:cNvSpPr txBox="1"/>
          <p:nvPr/>
        </p:nvSpPr>
        <p:spPr>
          <a:xfrm>
            <a:off x="7343133" y="4768218"/>
            <a:ext cx="2101450" cy="215444"/>
          </a:xfrm>
          <a:prstGeom prst="rect">
            <a:avLst/>
          </a:prstGeom>
          <a:noFill/>
        </p:spPr>
        <p:txBody>
          <a:bodyPr wrap="square" rtlCol="0">
            <a:spAutoFit/>
          </a:bodyPr>
          <a:lstStyle/>
          <a:p>
            <a:r>
              <a:rPr lang="en-US" sz="800" b="1" dirty="0">
                <a:solidFill>
                  <a:srgbClr val="00275E"/>
                </a:solidFill>
              </a:rPr>
              <a:t>Fig. E: 2-2 Away penalty goal (76m40s)</a:t>
            </a:r>
          </a:p>
        </p:txBody>
      </p:sp>
      <p:sp>
        <p:nvSpPr>
          <p:cNvPr id="35" name="TextBox 34">
            <a:extLst>
              <a:ext uri="{FF2B5EF4-FFF2-40B4-BE49-F238E27FC236}">
                <a16:creationId xmlns:a16="http://schemas.microsoft.com/office/drawing/2014/main" id="{1C296080-6672-F147-9164-ED91F466C3BE}"/>
              </a:ext>
            </a:extLst>
          </p:cNvPr>
          <p:cNvSpPr txBox="1"/>
          <p:nvPr/>
        </p:nvSpPr>
        <p:spPr>
          <a:xfrm>
            <a:off x="9639470" y="4774842"/>
            <a:ext cx="2101450" cy="215444"/>
          </a:xfrm>
          <a:prstGeom prst="rect">
            <a:avLst/>
          </a:prstGeom>
          <a:noFill/>
        </p:spPr>
        <p:txBody>
          <a:bodyPr wrap="square" rtlCol="0">
            <a:spAutoFit/>
          </a:bodyPr>
          <a:lstStyle/>
          <a:p>
            <a:r>
              <a:rPr lang="en-US" sz="800" b="1" dirty="0">
                <a:solidFill>
                  <a:srgbClr val="00275E"/>
                </a:solidFill>
              </a:rPr>
              <a:t>Fig. F: 3-2 Home goal (80m41s)</a:t>
            </a:r>
          </a:p>
        </p:txBody>
      </p:sp>
      <p:sp>
        <p:nvSpPr>
          <p:cNvPr id="36" name="TextBox 35">
            <a:extLst>
              <a:ext uri="{FF2B5EF4-FFF2-40B4-BE49-F238E27FC236}">
                <a16:creationId xmlns:a16="http://schemas.microsoft.com/office/drawing/2014/main" id="{469C0E6D-7D45-8B42-A17F-224CAFFB6005}"/>
              </a:ext>
            </a:extLst>
          </p:cNvPr>
          <p:cNvSpPr txBox="1"/>
          <p:nvPr/>
        </p:nvSpPr>
        <p:spPr>
          <a:xfrm>
            <a:off x="5071689" y="4764125"/>
            <a:ext cx="2101450" cy="215444"/>
          </a:xfrm>
          <a:prstGeom prst="rect">
            <a:avLst/>
          </a:prstGeom>
          <a:noFill/>
        </p:spPr>
        <p:txBody>
          <a:bodyPr wrap="square" rtlCol="0">
            <a:spAutoFit/>
          </a:bodyPr>
          <a:lstStyle/>
          <a:p>
            <a:r>
              <a:rPr lang="en-US" sz="800" b="1" dirty="0">
                <a:solidFill>
                  <a:srgbClr val="00275E"/>
                </a:solidFill>
              </a:rPr>
              <a:t>Fig. D: 2-1 Home goal (49m19s)</a:t>
            </a:r>
          </a:p>
        </p:txBody>
      </p:sp>
      <p:pic>
        <p:nvPicPr>
          <p:cNvPr id="40" name="Picture 39">
            <a:extLst>
              <a:ext uri="{FF2B5EF4-FFF2-40B4-BE49-F238E27FC236}">
                <a16:creationId xmlns:a16="http://schemas.microsoft.com/office/drawing/2014/main" id="{54022FFD-3ABE-874E-AAE6-F80AE536931A}"/>
              </a:ext>
            </a:extLst>
          </p:cNvPr>
          <p:cNvPicPr>
            <a:picLocks noChangeAspect="1"/>
          </p:cNvPicPr>
          <p:nvPr/>
        </p:nvPicPr>
        <p:blipFill rotWithShape="1">
          <a:blip r:embed="rId6">
            <a:extLst>
              <a:ext uri="{28A0092B-C50C-407E-A947-70E740481C1C}">
                <a14:useLocalDpi xmlns:a14="http://schemas.microsoft.com/office/drawing/2010/main" val="0"/>
              </a:ext>
            </a:extLst>
          </a:blip>
          <a:srcRect l="50" t="5010"/>
          <a:stretch/>
        </p:blipFill>
        <p:spPr>
          <a:xfrm>
            <a:off x="5071689" y="1275477"/>
            <a:ext cx="2278006" cy="1478832"/>
          </a:xfrm>
          <a:prstGeom prst="rect">
            <a:avLst/>
          </a:prstGeom>
        </p:spPr>
      </p:pic>
      <p:pic>
        <p:nvPicPr>
          <p:cNvPr id="43" name="Picture 42">
            <a:extLst>
              <a:ext uri="{FF2B5EF4-FFF2-40B4-BE49-F238E27FC236}">
                <a16:creationId xmlns:a16="http://schemas.microsoft.com/office/drawing/2014/main" id="{6D6F3249-A1C8-9F4C-8705-7C0C9EA806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6033" y="1275476"/>
            <a:ext cx="2244972" cy="1473673"/>
          </a:xfrm>
          <a:prstGeom prst="rect">
            <a:avLst/>
          </a:prstGeom>
        </p:spPr>
      </p:pic>
      <p:pic>
        <p:nvPicPr>
          <p:cNvPr id="47" name="Picture 46">
            <a:extLst>
              <a:ext uri="{FF2B5EF4-FFF2-40B4-BE49-F238E27FC236}">
                <a16:creationId xmlns:a16="http://schemas.microsoft.com/office/drawing/2014/main" id="{262AAC9C-CDEA-A348-8820-B593FB0F09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62725" y="1289641"/>
            <a:ext cx="2229895" cy="1459509"/>
          </a:xfrm>
          <a:prstGeom prst="rect">
            <a:avLst/>
          </a:prstGeom>
        </p:spPr>
      </p:pic>
      <p:pic>
        <p:nvPicPr>
          <p:cNvPr id="49" name="Picture 48">
            <a:extLst>
              <a:ext uri="{FF2B5EF4-FFF2-40B4-BE49-F238E27FC236}">
                <a16:creationId xmlns:a16="http://schemas.microsoft.com/office/drawing/2014/main" id="{32CBC34C-72ED-1D43-B67F-75F9A2887C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0292" y="3292259"/>
            <a:ext cx="2226036" cy="1461243"/>
          </a:xfrm>
          <a:prstGeom prst="rect">
            <a:avLst/>
          </a:prstGeom>
        </p:spPr>
      </p:pic>
      <p:pic>
        <p:nvPicPr>
          <p:cNvPr id="51" name="Picture 50">
            <a:extLst>
              <a:ext uri="{FF2B5EF4-FFF2-40B4-BE49-F238E27FC236}">
                <a16:creationId xmlns:a16="http://schemas.microsoft.com/office/drawing/2014/main" id="{B0954B1C-CCD4-8F49-9AE7-1ECD6C7B9C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6033" y="3289006"/>
            <a:ext cx="2226036" cy="1461243"/>
          </a:xfrm>
          <a:prstGeom prst="rect">
            <a:avLst/>
          </a:prstGeom>
        </p:spPr>
      </p:pic>
      <p:pic>
        <p:nvPicPr>
          <p:cNvPr id="53" name="Picture 52">
            <a:extLst>
              <a:ext uri="{FF2B5EF4-FFF2-40B4-BE49-F238E27FC236}">
                <a16:creationId xmlns:a16="http://schemas.microsoft.com/office/drawing/2014/main" id="{25E35C01-C92D-2A44-90DF-4212049A1F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17068" y="3284912"/>
            <a:ext cx="2223395" cy="1459509"/>
          </a:xfrm>
          <a:prstGeom prst="rect">
            <a:avLst/>
          </a:prstGeom>
        </p:spPr>
      </p:pic>
    </p:spTree>
    <p:extLst>
      <p:ext uri="{BB962C8B-B14F-4D97-AF65-F5344CB8AC3E}">
        <p14:creationId xmlns:p14="http://schemas.microsoft.com/office/powerpoint/2010/main" val="404837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E71EE5-9E02-4637-B40E-C7A81315E93B}"/>
              </a:ext>
            </a:extLst>
          </p:cNvPr>
          <p:cNvSpPr>
            <a:spLocks noGrp="1"/>
          </p:cNvSpPr>
          <p:nvPr>
            <p:ph type="sldNum" sz="quarter" idx="4"/>
          </p:nvPr>
        </p:nvSpPr>
        <p:spPr/>
        <p:txBody>
          <a:bodyPr/>
          <a:lstStyle/>
          <a:p>
            <a:fld id="{2FB96976-799D-CE43-8922-EB3C171DB3D8}" type="slidenum">
              <a:rPr lang="en-US" smtClean="0"/>
              <a:pPr/>
              <a:t>2</a:t>
            </a:fld>
            <a:endParaRPr lang="en-US"/>
          </a:p>
        </p:txBody>
      </p:sp>
      <p:sp>
        <p:nvSpPr>
          <p:cNvPr id="4" name="Text Placeholder 3">
            <a:extLst>
              <a:ext uri="{FF2B5EF4-FFF2-40B4-BE49-F238E27FC236}">
                <a16:creationId xmlns:a16="http://schemas.microsoft.com/office/drawing/2014/main" id="{411B750A-9C55-4ED5-9215-01721035100A}"/>
              </a:ext>
            </a:extLst>
          </p:cNvPr>
          <p:cNvSpPr>
            <a:spLocks noGrp="1"/>
          </p:cNvSpPr>
          <p:nvPr>
            <p:ph type="body" sz="quarter" idx="15"/>
          </p:nvPr>
        </p:nvSpPr>
        <p:spPr/>
        <p:txBody>
          <a:bodyPr/>
          <a:lstStyle/>
          <a:p>
            <a:endParaRPr lang="en-GB" dirty="0">
              <a:solidFill>
                <a:srgbClr val="1A449D"/>
              </a:solidFill>
            </a:endParaRPr>
          </a:p>
        </p:txBody>
      </p:sp>
      <p:sp>
        <p:nvSpPr>
          <p:cNvPr id="5" name="Text Placeholder 4">
            <a:extLst>
              <a:ext uri="{FF2B5EF4-FFF2-40B4-BE49-F238E27FC236}">
                <a16:creationId xmlns:a16="http://schemas.microsoft.com/office/drawing/2014/main" id="{4D1DAADB-11EE-483F-94A6-26658F923E0E}"/>
              </a:ext>
            </a:extLst>
          </p:cNvPr>
          <p:cNvSpPr>
            <a:spLocks noGrp="1"/>
          </p:cNvSpPr>
          <p:nvPr>
            <p:ph type="body" sz="quarter" idx="18"/>
          </p:nvPr>
        </p:nvSpPr>
        <p:spPr/>
        <p:txBody>
          <a:bodyPr wrap="none" lIns="0" tIns="0" rIns="0" bIns="0" anchor="t">
            <a:noAutofit/>
          </a:bodyPr>
          <a:lstStyle/>
          <a:p>
            <a:r>
              <a:rPr lang="en-GB" sz="2800" dirty="0">
                <a:solidFill>
                  <a:srgbClr val="28A0D3"/>
                </a:solidFill>
              </a:rPr>
              <a:t>Contents</a:t>
            </a:r>
          </a:p>
        </p:txBody>
      </p:sp>
      <p:sp>
        <p:nvSpPr>
          <p:cNvPr id="7" name="Text Placeholder 1">
            <a:extLst>
              <a:ext uri="{FF2B5EF4-FFF2-40B4-BE49-F238E27FC236}">
                <a16:creationId xmlns:a16="http://schemas.microsoft.com/office/drawing/2014/main" id="{05156830-317E-44D2-A2D9-DE8CD32107D2}"/>
              </a:ext>
            </a:extLst>
          </p:cNvPr>
          <p:cNvSpPr txBox="1">
            <a:spLocks/>
          </p:cNvSpPr>
          <p:nvPr/>
        </p:nvSpPr>
        <p:spPr>
          <a:xfrm>
            <a:off x="387351" y="1358900"/>
            <a:ext cx="8001737" cy="4480492"/>
          </a:xfrm>
          <a:prstGeom prst="rect">
            <a:avLst/>
          </a:prstGeom>
          <a:noFill/>
        </p:spPr>
        <p:txBody>
          <a:bodyPr lIns="0" tIns="0" rIns="0" bIns="0"/>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sz="1520" dirty="0">
                <a:solidFill>
                  <a:srgbClr val="0D0D0D"/>
                </a:solidFill>
                <a:hlinkClick r:id="rId3" action="ppaction://hlinksldjump"/>
              </a:rPr>
              <a:t>Intro and Brief (slide 3)</a:t>
            </a:r>
            <a:endParaRPr lang="en-GB" sz="1520" dirty="0">
              <a:solidFill>
                <a:srgbClr val="0D0D0D"/>
              </a:solidFill>
            </a:endParaRPr>
          </a:p>
          <a:p>
            <a:pPr lvl="1"/>
            <a:r>
              <a:rPr lang="en-GB" sz="1520" dirty="0">
                <a:solidFill>
                  <a:srgbClr val="0D0D0D"/>
                </a:solidFill>
              </a:rPr>
              <a:t>Brief (slide 4)</a:t>
            </a:r>
          </a:p>
          <a:p>
            <a:pPr lvl="1"/>
            <a:r>
              <a:rPr lang="en-GB" sz="1520" dirty="0">
                <a:solidFill>
                  <a:srgbClr val="0D0D0D"/>
                </a:solidFill>
              </a:rPr>
              <a:t>Analytical Process (slide 5)</a:t>
            </a:r>
          </a:p>
          <a:p>
            <a:endParaRPr lang="en-GB" sz="1520" dirty="0">
              <a:solidFill>
                <a:srgbClr val="0D0D0D"/>
              </a:solidFill>
            </a:endParaRPr>
          </a:p>
          <a:p>
            <a:r>
              <a:rPr lang="en-GB" sz="1520" dirty="0">
                <a:solidFill>
                  <a:srgbClr val="0D0D0D"/>
                </a:solidFill>
                <a:hlinkClick r:id="rId4" action="ppaction://hlinksldjump"/>
              </a:rPr>
              <a:t>Challenge</a:t>
            </a:r>
            <a:r>
              <a:rPr lang="en-GB" sz="1520" dirty="0">
                <a:solidFill>
                  <a:srgbClr val="0D0D0D"/>
                </a:solidFill>
              </a:rPr>
              <a:t>:</a:t>
            </a:r>
          </a:p>
          <a:p>
            <a:pPr marL="630893" lvl="1" indent="-342900">
              <a:buFont typeface="+mj-lt"/>
              <a:buAutoNum type="arabicParenR"/>
            </a:pPr>
            <a:r>
              <a:rPr lang="en-GB" sz="1520" dirty="0">
                <a:solidFill>
                  <a:srgbClr val="0D0D0D"/>
                </a:solidFill>
                <a:hlinkClick r:id="rId5" action="ppaction://hlinksldjump"/>
              </a:rPr>
              <a:t>Chance Quality Modeling from Shot Event data</a:t>
            </a:r>
            <a:r>
              <a:rPr lang="en-GB" sz="1520" dirty="0">
                <a:solidFill>
                  <a:srgbClr val="0D0D0D"/>
                </a:solidFill>
              </a:rPr>
              <a:t> [</a:t>
            </a:r>
            <a:r>
              <a:rPr lang="en-GB" sz="1520" u="sng" dirty="0">
                <a:solidFill>
                  <a:srgbClr val="00275E"/>
                </a:solidFill>
                <a:hlinkClick r:id="rId6">
                  <a:extLst>
                    <a:ext uri="{A12FA001-AC4F-418D-AE19-62706E023703}">
                      <ahyp:hlinkClr xmlns:ahyp="http://schemas.microsoft.com/office/drawing/2018/hyperlinkcolor" val="tx"/>
                    </a:ext>
                  </a:extLst>
                </a:hlinkClick>
              </a:rPr>
              <a:t>code</a:t>
            </a:r>
            <a:r>
              <a:rPr lang="en-GB" sz="1520" dirty="0">
                <a:solidFill>
                  <a:srgbClr val="0D0D0D"/>
                </a:solidFill>
              </a:rPr>
              <a:t>] and [</a:t>
            </a:r>
            <a:r>
              <a:rPr lang="en-GB" sz="1520" u="sng" dirty="0">
                <a:solidFill>
                  <a:srgbClr val="00275E"/>
                </a:solidFill>
                <a:hlinkClick r:id="rId6">
                  <a:extLst>
                    <a:ext uri="{A12FA001-AC4F-418D-AE19-62706E023703}">
                      <ahyp:hlinkClr xmlns:ahyp="http://schemas.microsoft.com/office/drawing/2018/hyperlinkcolor" val="tx"/>
                    </a:ext>
                  </a:extLst>
                </a:hlinkClick>
              </a:rPr>
              <a:t>code</a:t>
            </a:r>
            <a:r>
              <a:rPr lang="en-GB" sz="1520" dirty="0">
                <a:solidFill>
                  <a:srgbClr val="0D0D0D"/>
                </a:solidFill>
              </a:rPr>
              <a:t>] (nine slides: 6-5)</a:t>
            </a:r>
          </a:p>
          <a:p>
            <a:pPr marL="630893" lvl="1" indent="-342900">
              <a:buFont typeface="+mj-lt"/>
              <a:buAutoNum type="arabicParenR"/>
            </a:pPr>
            <a:endParaRPr lang="en-GB" sz="1520" dirty="0">
              <a:solidFill>
                <a:srgbClr val="0D0D0D"/>
              </a:solidFill>
              <a:hlinkClick r:id="rId7" action="ppaction://hlinksldjump"/>
            </a:endParaRPr>
          </a:p>
          <a:p>
            <a:pPr marL="630893" lvl="1" indent="-342900">
              <a:buFont typeface="+mj-lt"/>
              <a:buAutoNum type="arabicParenR"/>
            </a:pPr>
            <a:r>
              <a:rPr lang="en-GB" sz="1520" dirty="0">
                <a:solidFill>
                  <a:srgbClr val="0D0D0D"/>
                </a:solidFill>
                <a:hlinkClick r:id="rId7" action="ppaction://hlinksldjump"/>
              </a:rPr>
              <a:t>Metrica Sports Tracking and Event data</a:t>
            </a:r>
            <a:r>
              <a:rPr lang="en-GB" sz="1520" dirty="0">
                <a:solidFill>
                  <a:srgbClr val="0D0D0D"/>
                </a:solidFill>
              </a:rPr>
              <a:t> [</a:t>
            </a:r>
            <a:r>
              <a:rPr lang="en-GB" sz="1520" u="sng" dirty="0">
                <a:solidFill>
                  <a:srgbClr val="00275E"/>
                </a:solidFill>
                <a:hlinkClick r:id="rId8">
                  <a:extLst>
                    <a:ext uri="{A12FA001-AC4F-418D-AE19-62706E023703}">
                      <ahyp:hlinkClr xmlns:ahyp="http://schemas.microsoft.com/office/drawing/2018/hyperlinkcolor" val="tx"/>
                    </a:ext>
                  </a:extLst>
                </a:hlinkClick>
              </a:rPr>
              <a:t>code</a:t>
            </a:r>
            <a:r>
              <a:rPr lang="en-GB" sz="1520" dirty="0">
                <a:solidFill>
                  <a:srgbClr val="0D0D0D"/>
                </a:solidFill>
              </a:rPr>
              <a:t>] (five slides: 16-20)</a:t>
            </a:r>
          </a:p>
          <a:p>
            <a:pPr marL="630893" lvl="1" indent="-342900">
              <a:buFont typeface="+mj-lt"/>
              <a:buAutoNum type="arabicParenR"/>
            </a:pPr>
            <a:endParaRPr lang="en-GB" sz="1520" dirty="0">
              <a:solidFill>
                <a:srgbClr val="0D0D0D"/>
              </a:solidFill>
            </a:endParaRPr>
          </a:p>
          <a:p>
            <a:pPr marL="630893" lvl="1" indent="-342900">
              <a:buFont typeface="+mj-lt"/>
              <a:buAutoNum type="arabicParenR"/>
            </a:pPr>
            <a:r>
              <a:rPr lang="en-GB" sz="1520" dirty="0">
                <a:solidFill>
                  <a:srgbClr val="0D0D0D"/>
                </a:solidFill>
                <a:hlinkClick r:id="rId9" action="ppaction://hlinksldjump"/>
              </a:rPr>
              <a:t>Application of the Chance Quality Model with the Metrica Sports data and assessment of the match in question</a:t>
            </a:r>
            <a:r>
              <a:rPr lang="en-GB" sz="1520" dirty="0">
                <a:solidFill>
                  <a:srgbClr val="0D0D0D"/>
                </a:solidFill>
              </a:rPr>
              <a:t> (four slides: 21-26)</a:t>
            </a:r>
          </a:p>
          <a:p>
            <a:pPr marL="287993" lvl="1" indent="0">
              <a:buNone/>
            </a:pPr>
            <a:endParaRPr lang="en-GB" sz="1520" dirty="0">
              <a:solidFill>
                <a:srgbClr val="0D0D0D"/>
              </a:solidFill>
            </a:endParaRPr>
          </a:p>
          <a:p>
            <a:r>
              <a:rPr lang="en-GB" sz="1520" dirty="0">
                <a:solidFill>
                  <a:srgbClr val="0D0D0D"/>
                </a:solidFill>
                <a:hlinkClick r:id="rId10" action="ppaction://hlinksldjump"/>
              </a:rPr>
              <a:t>Conclusion and Next Steps</a:t>
            </a:r>
            <a:r>
              <a:rPr lang="en-GB" sz="1520" dirty="0">
                <a:solidFill>
                  <a:srgbClr val="0D0D0D"/>
                </a:solidFill>
              </a:rPr>
              <a:t> (slide 27-30)</a:t>
            </a:r>
          </a:p>
          <a:p>
            <a:pPr marL="0" indent="0">
              <a:buNone/>
            </a:pPr>
            <a:endParaRPr lang="en-GB" sz="1520" dirty="0">
              <a:solidFill>
                <a:srgbClr val="0D0D0D"/>
              </a:solidFill>
            </a:endParaRPr>
          </a:p>
          <a:p>
            <a:r>
              <a:rPr lang="en-GB" sz="1520" dirty="0">
                <a:solidFill>
                  <a:srgbClr val="0D0D0D"/>
                </a:solidFill>
                <a:hlinkClick r:id="rId11" action="ppaction://hlinksldjump"/>
              </a:rPr>
              <a:t>References</a:t>
            </a:r>
            <a:r>
              <a:rPr lang="en-GB" sz="1520" dirty="0">
                <a:solidFill>
                  <a:srgbClr val="0D0D0D"/>
                </a:solidFill>
              </a:rPr>
              <a:t> (slide 35-38)</a:t>
            </a:r>
          </a:p>
          <a:p>
            <a:endParaRPr lang="en-GB" sz="1520" dirty="0">
              <a:solidFill>
                <a:srgbClr val="0D0D0D"/>
              </a:solidFill>
            </a:endParaRPr>
          </a:p>
          <a:p>
            <a:r>
              <a:rPr lang="en-GB" sz="1520" dirty="0">
                <a:solidFill>
                  <a:srgbClr val="0D0D0D"/>
                </a:solidFill>
                <a:hlinkClick r:id="rId12" action="ppaction://hlinksldjump"/>
              </a:rPr>
              <a:t>Appendix</a:t>
            </a:r>
            <a:r>
              <a:rPr lang="en-GB" sz="1520" dirty="0">
                <a:solidFill>
                  <a:srgbClr val="0D0D0D"/>
                </a:solidFill>
              </a:rPr>
              <a:t> (slide 39-64)</a:t>
            </a:r>
          </a:p>
        </p:txBody>
      </p:sp>
      <p:sp>
        <p:nvSpPr>
          <p:cNvPr id="18" name="Text Placeholder 7">
            <a:extLst>
              <a:ext uri="{FF2B5EF4-FFF2-40B4-BE49-F238E27FC236}">
                <a16:creationId xmlns:a16="http://schemas.microsoft.com/office/drawing/2014/main" id="{45EF8414-86F7-954F-98A5-9C4603F4BCC0}"/>
              </a:ext>
            </a:extLst>
          </p:cNvPr>
          <p:cNvSpPr txBox="1">
            <a:spLocks/>
          </p:cNvSpPr>
          <p:nvPr/>
        </p:nvSpPr>
        <p:spPr>
          <a:xfrm>
            <a:off x="387350" y="5954438"/>
            <a:ext cx="11417300" cy="162861"/>
          </a:xfrm>
          <a:prstGeom prst="rect">
            <a:avLst/>
          </a:prstGeom>
        </p:spPr>
        <p:txBody>
          <a:bodyPr lIns="0" tIns="0" rIns="0" bIns="0" anchor="b"/>
          <a:lstStyle>
            <a:lvl1pPr marL="0" indent="0" algn="l" defTabSz="609585" rtl="0" eaLnBrk="1" latinLnBrk="0" hangingPunct="1">
              <a:spcBef>
                <a:spcPts val="0"/>
              </a:spcBef>
              <a:buFont typeface="Arial"/>
              <a:buNone/>
              <a:defRPr sz="933" b="0" i="0" kern="1200" baseline="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dirty="0"/>
              <a:t>All code for this challenge: </a:t>
            </a:r>
            <a:r>
              <a:rPr lang="en-GB" dirty="0">
                <a:hlinkClick r:id="rId13"/>
              </a:rPr>
              <a:t>https://github.com/eddwebster/mcfc_submission/tree/master/notebooks/</a:t>
            </a:r>
            <a:endParaRPr lang="en-GB" dirty="0"/>
          </a:p>
        </p:txBody>
      </p:sp>
      <p:pic>
        <p:nvPicPr>
          <p:cNvPr id="25" name="Picture 24">
            <a:extLst>
              <a:ext uri="{FF2B5EF4-FFF2-40B4-BE49-F238E27FC236}">
                <a16:creationId xmlns:a16="http://schemas.microsoft.com/office/drawing/2014/main" id="{5AAECCC7-1A52-7743-9D5A-C2754C5F83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26" name="Picture 25">
            <a:extLst>
              <a:ext uri="{FF2B5EF4-FFF2-40B4-BE49-F238E27FC236}">
                <a16:creationId xmlns:a16="http://schemas.microsoft.com/office/drawing/2014/main" id="{33AC13A8-FBBF-F342-990A-D8818EEAD7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38648" y="2901360"/>
            <a:ext cx="2032084" cy="1388052"/>
          </a:xfrm>
          <a:prstGeom prst="rect">
            <a:avLst/>
          </a:prstGeom>
        </p:spPr>
      </p:pic>
      <p:pic>
        <p:nvPicPr>
          <p:cNvPr id="27" name="Picture 8">
            <a:extLst>
              <a:ext uri="{FF2B5EF4-FFF2-40B4-BE49-F238E27FC236}">
                <a16:creationId xmlns:a16="http://schemas.microsoft.com/office/drawing/2014/main" id="{40AEDFA0-B243-474A-A123-C15BCA4B054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99145" y="4427753"/>
            <a:ext cx="3511089" cy="13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4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89724"/>
            <a:ext cx="7166681" cy="4577336"/>
          </a:xfrm>
        </p:spPr>
        <p:txBody>
          <a:bodyPr lIns="0" tIns="0" rIns="0" bIns="0" anchor="t">
            <a:noAutofit/>
          </a:bodyPr>
          <a:lstStyle/>
          <a:p>
            <a:pPr marL="239395" indent="-239395"/>
            <a:r>
              <a:rPr lang="en-GB" sz="1290" dirty="0">
                <a:solidFill>
                  <a:srgbClr val="0D0D0D"/>
                </a:solidFill>
              </a:rPr>
              <a:t>For compatibility with the trained CQM, a number of key features were required to be derived from the Event and Tracking data. These included</a:t>
            </a:r>
          </a:p>
          <a:p>
            <a:pPr marL="527388" lvl="1" indent="-239395"/>
            <a:r>
              <a:rPr lang="en-GB" sz="1290" dirty="0">
                <a:solidFill>
                  <a:srgbClr val="0D0D0D"/>
                </a:solidFill>
              </a:rPr>
              <a:t>distance to the goal (m);</a:t>
            </a:r>
          </a:p>
          <a:p>
            <a:pPr marL="527388" lvl="1" indent="-239395"/>
            <a:r>
              <a:rPr lang="en-GB" sz="1290" dirty="0">
                <a:solidFill>
                  <a:srgbClr val="0D0D0D"/>
                </a:solidFill>
              </a:rPr>
              <a:t>distance to the centre of the pitch (m);</a:t>
            </a:r>
          </a:p>
          <a:p>
            <a:pPr marL="527388" lvl="1" indent="-239395"/>
            <a:r>
              <a:rPr lang="en-GB" sz="1290" dirty="0">
                <a:solidFill>
                  <a:srgbClr val="0D0D0D"/>
                </a:solidFill>
              </a:rPr>
              <a:t>angle to the goal (degrees);</a:t>
            </a:r>
          </a:p>
          <a:p>
            <a:pPr marL="527388" lvl="1" indent="-239395"/>
            <a:r>
              <a:rPr lang="en-GB" sz="1290" dirty="0">
                <a:solidFill>
                  <a:srgbClr val="0D0D0D"/>
                </a:solidFill>
              </a:rPr>
              <a:t>whether the shot resulted in a goal;</a:t>
            </a:r>
          </a:p>
          <a:p>
            <a:pPr marL="527388" lvl="1" indent="-239395"/>
            <a:r>
              <a:rPr lang="en-GB" sz="1290" dirty="0">
                <a:solidFill>
                  <a:srgbClr val="0D0D0D"/>
                </a:solidFill>
              </a:rPr>
              <a:t>whether the shots was a penalty or direct free kick;</a:t>
            </a:r>
          </a:p>
          <a:p>
            <a:pPr marL="527388" lvl="1" indent="-239395"/>
            <a:r>
              <a:rPr lang="en-GB" sz="1290" dirty="0">
                <a:solidFill>
                  <a:srgbClr val="0D0D0D"/>
                </a:solidFill>
              </a:rPr>
              <a:t>whether the shot was taken with the player’s foot or head;</a:t>
            </a:r>
          </a:p>
          <a:p>
            <a:pPr marL="527388" lvl="1" indent="-239395"/>
            <a:r>
              <a:rPr lang="en-GB" sz="1290" dirty="0">
                <a:solidFill>
                  <a:srgbClr val="0D0D0D"/>
                </a:solidFill>
              </a:rPr>
              <a:t>the interference on the shooter; and</a:t>
            </a:r>
          </a:p>
          <a:p>
            <a:pPr marL="527388" lvl="1" indent="-239395"/>
            <a:r>
              <a:rPr lang="en-GB" sz="1290" dirty="0">
                <a:solidFill>
                  <a:srgbClr val="0D0D0D"/>
                </a:solidFill>
              </a:rPr>
              <a:t>the number of intervening opponents and team mates.</a:t>
            </a:r>
          </a:p>
          <a:p>
            <a:pPr marL="239395" indent="-239395"/>
            <a:endParaRPr lang="en-GB" sz="1290" dirty="0">
              <a:solidFill>
                <a:srgbClr val="0D0D0D"/>
              </a:solidFill>
            </a:endParaRPr>
          </a:p>
          <a:p>
            <a:pPr marL="239395" indent="-239395"/>
            <a:r>
              <a:rPr lang="en-GB" sz="1290" dirty="0">
                <a:solidFill>
                  <a:srgbClr val="0D0D0D"/>
                </a:solidFill>
              </a:rPr>
              <a:t>From the Tracking data, it was possible to derive both the interference on the shooter and the number of intervening opponents and team mates, to be added to the Events data:</a:t>
            </a:r>
          </a:p>
          <a:p>
            <a:pPr marL="527388" lvl="1" indent="-239395"/>
            <a:r>
              <a:rPr lang="en-GB" sz="1290" dirty="0">
                <a:solidFill>
                  <a:srgbClr val="0D0D0D"/>
                </a:solidFill>
              </a:rPr>
              <a:t>A players is determined as interfering if their distance between themselves and the ball is less than the defined radius</a:t>
            </a:r>
            <a:r>
              <a:rPr lang="en-GB" sz="1290" baseline="30000" dirty="0">
                <a:solidFill>
                  <a:srgbClr val="0D0D0D"/>
                </a:solidFill>
              </a:rPr>
              <a:t>1</a:t>
            </a:r>
            <a:r>
              <a:rPr lang="en-GB" sz="1290" dirty="0">
                <a:solidFill>
                  <a:srgbClr val="0D0D0D"/>
                </a:solidFill>
              </a:rPr>
              <a:t>.</a:t>
            </a:r>
          </a:p>
          <a:p>
            <a:pPr marL="527388" lvl="1" indent="-239395"/>
            <a:r>
              <a:rPr lang="en-GB" sz="1290" dirty="0">
                <a:solidFill>
                  <a:srgbClr val="0D0D0D"/>
                </a:solidFill>
              </a:rPr>
              <a:t>A player (team mate or opponent) is determined as obstructing the goals from the viewpoint of the shooter (intervening) if they lie within the triangle between both posts and the ball</a:t>
            </a:r>
          </a:p>
          <a:p>
            <a:pPr marL="527388" lvl="1" indent="-239395"/>
            <a:endParaRPr lang="en-GB" sz="1290" dirty="0">
              <a:solidFill>
                <a:srgbClr val="0D0D0D"/>
              </a:solidFill>
            </a:endParaRPr>
          </a:p>
          <a:p>
            <a:pPr marL="239395" indent="-239395"/>
            <a:r>
              <a:rPr lang="en-GB" sz="1290" dirty="0">
                <a:solidFill>
                  <a:srgbClr val="0D0D0D"/>
                </a:solidFill>
              </a:rPr>
              <a:t>The final Events DataFrame is the filtered for just the shots and then export for application with the trained CQM.</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Features for compatibility with the CQM</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804649" cy="475357"/>
          </a:xfrm>
        </p:spPr>
        <p:txBody>
          <a:bodyPr/>
          <a:lstStyle/>
          <a:p>
            <a:r>
              <a:rPr lang="en-GB" sz="2700" dirty="0">
                <a:solidFill>
                  <a:srgbClr val="28A0D3"/>
                </a:solidFill>
              </a:rPr>
              <a:t>Creating Additional Features From Tracking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67060"/>
            <a:ext cx="7584436" cy="250239"/>
          </a:xfrm>
        </p:spPr>
        <p:txBody>
          <a:bodyPr/>
          <a:lstStyle/>
          <a:p>
            <a:r>
              <a:rPr lang="en-GB" sz="900" baseline="30000" dirty="0">
                <a:solidFill>
                  <a:schemeClr val="bg1">
                    <a:lumMod val="50000"/>
                  </a:schemeClr>
                </a:solidFill>
              </a:rPr>
              <a:t>1</a:t>
            </a:r>
            <a:r>
              <a:rPr lang="en-GB" sz="900" dirty="0">
                <a:solidFill>
                  <a:schemeClr val="bg1">
                    <a:lumMod val="50000"/>
                  </a:schemeClr>
                </a:solidFill>
              </a:rPr>
              <a:t>StatsBomb use a radius of 5m to define pressure when measuring counter pressing: </a:t>
            </a:r>
            <a:r>
              <a:rPr lang="en-GB" sz="900" dirty="0">
                <a:solidFill>
                  <a:schemeClr val="bg1">
                    <a:lumMod val="50000"/>
                  </a:schemeClr>
                </a:solidFill>
                <a:hlinkClick r:id="rId3"/>
              </a:rPr>
              <a:t>https://statsbomb.com/2018/05/how-statsbomb-data-helps-measure-counter-pressing/</a:t>
            </a:r>
            <a:r>
              <a:rPr lang="en-GB" sz="900" dirty="0">
                <a:solidFill>
                  <a:schemeClr val="bg1">
                    <a:lumMod val="50000"/>
                  </a:schemeClr>
                </a:solidFill>
              </a:rPr>
              <a:t> </a:t>
            </a:r>
          </a:p>
        </p:txBody>
      </p:sp>
      <p:grpSp>
        <p:nvGrpSpPr>
          <p:cNvPr id="61" name="Group 60">
            <a:extLst>
              <a:ext uri="{FF2B5EF4-FFF2-40B4-BE49-F238E27FC236}">
                <a16:creationId xmlns:a16="http://schemas.microsoft.com/office/drawing/2014/main" id="{237A654B-6A42-9549-A89E-073F22983286}"/>
              </a:ext>
            </a:extLst>
          </p:cNvPr>
          <p:cNvGrpSpPr/>
          <p:nvPr/>
        </p:nvGrpSpPr>
        <p:grpSpPr>
          <a:xfrm>
            <a:off x="7975600" y="3746933"/>
            <a:ext cx="3829050" cy="1916625"/>
            <a:chOff x="7975600" y="3839535"/>
            <a:chExt cx="3829050" cy="1916625"/>
          </a:xfrm>
        </p:grpSpPr>
        <p:pic>
          <p:nvPicPr>
            <p:cNvPr id="1026" name="Picture 2">
              <a:extLst>
                <a:ext uri="{FF2B5EF4-FFF2-40B4-BE49-F238E27FC236}">
                  <a16:creationId xmlns:a16="http://schemas.microsoft.com/office/drawing/2014/main" id="{97C45363-C49A-0D42-8A14-8F3B6F6224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82"/>
            <a:stretch/>
          </p:blipFill>
          <p:spPr bwMode="auto">
            <a:xfrm>
              <a:off x="7975600" y="3839535"/>
              <a:ext cx="3829050" cy="19166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F1BD9E4B-1F85-B343-B4AA-32C922D96241}"/>
                </a:ext>
              </a:extLst>
            </p:cNvPr>
            <p:cNvCxnSpPr>
              <a:cxnSpLocks/>
            </p:cNvCxnSpPr>
            <p:nvPr/>
          </p:nvCxnSpPr>
          <p:spPr>
            <a:xfrm>
              <a:off x="9727729" y="4106137"/>
              <a:ext cx="387069" cy="1089014"/>
            </a:xfrm>
            <a:prstGeom prst="line">
              <a:avLst/>
            </a:prstGeom>
            <a:ln w="28575">
              <a:solidFill>
                <a:srgbClr val="FF0000">
                  <a:alpha val="50000"/>
                </a:srgbClr>
              </a:solidFill>
              <a:prstDash val="sysDash"/>
            </a:ln>
            <a:effectLst/>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D4F3D9F1-8659-6840-AE59-A79C23A8FBD0}"/>
                </a:ext>
              </a:extLst>
            </p:cNvPr>
            <p:cNvCxnSpPr>
              <a:cxnSpLocks/>
            </p:cNvCxnSpPr>
            <p:nvPr/>
          </p:nvCxnSpPr>
          <p:spPr>
            <a:xfrm flipH="1">
              <a:off x="9718123" y="4112477"/>
              <a:ext cx="337341" cy="0"/>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CF73811-69DF-0548-BA49-BA7BDC5B8571}"/>
                </a:ext>
              </a:extLst>
            </p:cNvPr>
            <p:cNvCxnSpPr>
              <a:cxnSpLocks/>
            </p:cNvCxnSpPr>
            <p:nvPr/>
          </p:nvCxnSpPr>
          <p:spPr>
            <a:xfrm flipH="1" flipV="1">
              <a:off x="10054965" y="4099796"/>
              <a:ext cx="49729" cy="1089014"/>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88CDCE39-D1F7-414F-B1CC-2B062DBF173C}"/>
                </a:ext>
              </a:extLst>
            </p:cNvPr>
            <p:cNvSpPr/>
            <p:nvPr/>
          </p:nvSpPr>
          <p:spPr>
            <a:xfrm>
              <a:off x="10088029" y="5224023"/>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0" name="Oval 19">
              <a:extLst>
                <a:ext uri="{FF2B5EF4-FFF2-40B4-BE49-F238E27FC236}">
                  <a16:creationId xmlns:a16="http://schemas.microsoft.com/office/drawing/2014/main" id="{5B9B1BD1-8C37-EB4B-BF5E-D5FB5D19CD25}"/>
                </a:ext>
              </a:extLst>
            </p:cNvPr>
            <p:cNvSpPr/>
            <p:nvPr/>
          </p:nvSpPr>
          <p:spPr>
            <a:xfrm>
              <a:off x="9871535" y="4099796"/>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1" name="Oval 20">
              <a:extLst>
                <a:ext uri="{FF2B5EF4-FFF2-40B4-BE49-F238E27FC236}">
                  <a16:creationId xmlns:a16="http://schemas.microsoft.com/office/drawing/2014/main" id="{8D6FC941-00DB-EA43-B2FB-E8F14DD75296}"/>
                </a:ext>
              </a:extLst>
            </p:cNvPr>
            <p:cNvSpPr/>
            <p:nvPr/>
          </p:nvSpPr>
          <p:spPr>
            <a:xfrm>
              <a:off x="9921264" y="440396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2" name="Oval 21">
              <a:extLst>
                <a:ext uri="{FF2B5EF4-FFF2-40B4-BE49-F238E27FC236}">
                  <a16:creationId xmlns:a16="http://schemas.microsoft.com/office/drawing/2014/main" id="{95768AC1-F2D9-A043-BD0E-1E87BDC05FC2}"/>
                </a:ext>
              </a:extLst>
            </p:cNvPr>
            <p:cNvSpPr/>
            <p:nvPr/>
          </p:nvSpPr>
          <p:spPr>
            <a:xfrm>
              <a:off x="9913521" y="4573949"/>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3" name="Oval 22">
              <a:extLst>
                <a:ext uri="{FF2B5EF4-FFF2-40B4-BE49-F238E27FC236}">
                  <a16:creationId xmlns:a16="http://schemas.microsoft.com/office/drawing/2014/main" id="{3F5C8E5E-9348-5840-A02A-6A47DC56E61D}"/>
                </a:ext>
              </a:extLst>
            </p:cNvPr>
            <p:cNvSpPr/>
            <p:nvPr/>
          </p:nvSpPr>
          <p:spPr>
            <a:xfrm>
              <a:off x="10189364" y="4265752"/>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4" name="Oval 23">
              <a:extLst>
                <a:ext uri="{FF2B5EF4-FFF2-40B4-BE49-F238E27FC236}">
                  <a16:creationId xmlns:a16="http://schemas.microsoft.com/office/drawing/2014/main" id="{A6F8FF68-CDDF-1C43-B2DE-EA64B327FA6C}"/>
                </a:ext>
              </a:extLst>
            </p:cNvPr>
            <p:cNvSpPr/>
            <p:nvPr/>
          </p:nvSpPr>
          <p:spPr>
            <a:xfrm>
              <a:off x="10164528" y="490578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307C5DAF-7DF3-8A45-ADA5-C816BC8815CB}"/>
                </a:ext>
              </a:extLst>
            </p:cNvPr>
            <p:cNvSpPr/>
            <p:nvPr/>
          </p:nvSpPr>
          <p:spPr>
            <a:xfrm>
              <a:off x="9772078" y="486199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53" name="Oval 52">
            <a:extLst>
              <a:ext uri="{FF2B5EF4-FFF2-40B4-BE49-F238E27FC236}">
                <a16:creationId xmlns:a16="http://schemas.microsoft.com/office/drawing/2014/main" id="{A6BB704F-3815-744E-9B7B-A6F66491862E}"/>
              </a:ext>
            </a:extLst>
          </p:cNvPr>
          <p:cNvSpPr/>
          <p:nvPr/>
        </p:nvSpPr>
        <p:spPr>
          <a:xfrm>
            <a:off x="10085395" y="5082155"/>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6" name="TextBox 55">
            <a:extLst>
              <a:ext uri="{FF2B5EF4-FFF2-40B4-BE49-F238E27FC236}">
                <a16:creationId xmlns:a16="http://schemas.microsoft.com/office/drawing/2014/main" id="{0D71D7D7-40E6-7443-B2F3-076456EEA6D9}"/>
              </a:ext>
            </a:extLst>
          </p:cNvPr>
          <p:cNvSpPr txBox="1"/>
          <p:nvPr/>
        </p:nvSpPr>
        <p:spPr>
          <a:xfrm>
            <a:off x="7953242" y="3215378"/>
            <a:ext cx="3874152" cy="523220"/>
          </a:xfrm>
          <a:prstGeom prst="rect">
            <a:avLst/>
          </a:prstGeom>
          <a:noFill/>
        </p:spPr>
        <p:txBody>
          <a:bodyPr wrap="square" rtlCol="0">
            <a:spAutoFit/>
          </a:bodyPr>
          <a:lstStyle/>
          <a:p>
            <a:r>
              <a:rPr lang="en-US" sz="700" b="1" dirty="0">
                <a:solidFill>
                  <a:srgbClr val="00275E"/>
                </a:solidFill>
              </a:rPr>
              <a:t>Fig. A: A player is defined as interfering with the shooter if they are within a defined radius of the ball, in this case 5m (not to scale). This can be determined mathematical by observing whether the distance between the player and the ball is less than the defined radius, or not.</a:t>
            </a:r>
          </a:p>
        </p:txBody>
      </p:sp>
      <p:sp>
        <p:nvSpPr>
          <p:cNvPr id="57" name="TextBox 56">
            <a:extLst>
              <a:ext uri="{FF2B5EF4-FFF2-40B4-BE49-F238E27FC236}">
                <a16:creationId xmlns:a16="http://schemas.microsoft.com/office/drawing/2014/main" id="{4843C102-85B4-BC4C-ABCA-5BC15BA14D8F}"/>
              </a:ext>
            </a:extLst>
          </p:cNvPr>
          <p:cNvSpPr txBox="1"/>
          <p:nvPr/>
        </p:nvSpPr>
        <p:spPr>
          <a:xfrm>
            <a:off x="7973110" y="5659705"/>
            <a:ext cx="3854284" cy="523220"/>
          </a:xfrm>
          <a:prstGeom prst="rect">
            <a:avLst/>
          </a:prstGeom>
          <a:noFill/>
        </p:spPr>
        <p:txBody>
          <a:bodyPr wrap="square" rtlCol="0">
            <a:spAutoFit/>
          </a:bodyPr>
          <a:lstStyle/>
          <a:p>
            <a:r>
              <a:rPr lang="en-US" sz="700" b="1" dirty="0">
                <a:solidFill>
                  <a:srgbClr val="00275E"/>
                </a:solidFill>
              </a:rPr>
              <a:t>Fig. B: The number of intervening team mates and opponents can be </a:t>
            </a:r>
            <a:r>
              <a:rPr lang="en-US" sz="700" b="1" dirty="0" err="1">
                <a:solidFill>
                  <a:srgbClr val="00275E"/>
                </a:solidFill>
              </a:rPr>
              <a:t>visualised</a:t>
            </a:r>
            <a:r>
              <a:rPr lang="en-US" sz="700" b="1" dirty="0">
                <a:solidFill>
                  <a:srgbClr val="00275E"/>
                </a:solidFill>
              </a:rPr>
              <a:t> as a triangle between the ball and the posts of the goal at the moment the shot is taken. This interference can be determined mathematical by summating the areas of each triangle.</a:t>
            </a:r>
          </a:p>
        </p:txBody>
      </p:sp>
      <p:grpSp>
        <p:nvGrpSpPr>
          <p:cNvPr id="51" name="Group 50">
            <a:extLst>
              <a:ext uri="{FF2B5EF4-FFF2-40B4-BE49-F238E27FC236}">
                <a16:creationId xmlns:a16="http://schemas.microsoft.com/office/drawing/2014/main" id="{D997C3E3-3ADE-9146-8AB6-BB7E8AE245F8}"/>
              </a:ext>
            </a:extLst>
          </p:cNvPr>
          <p:cNvGrpSpPr/>
          <p:nvPr/>
        </p:nvGrpSpPr>
        <p:grpSpPr>
          <a:xfrm>
            <a:off x="7971786" y="1289724"/>
            <a:ext cx="3829050" cy="1916625"/>
            <a:chOff x="7971786" y="1448929"/>
            <a:chExt cx="3829050" cy="1916625"/>
          </a:xfrm>
        </p:grpSpPr>
        <p:pic>
          <p:nvPicPr>
            <p:cNvPr id="32" name="Picture 2">
              <a:extLst>
                <a:ext uri="{FF2B5EF4-FFF2-40B4-BE49-F238E27FC236}">
                  <a16:creationId xmlns:a16="http://schemas.microsoft.com/office/drawing/2014/main" id="{35442C29-1705-8242-BE9C-5DE0119DC9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282"/>
            <a:stretch/>
          </p:blipFill>
          <p:spPr bwMode="auto">
            <a:xfrm>
              <a:off x="7971786" y="1448929"/>
              <a:ext cx="3829050" cy="1916625"/>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3425E925-60B3-C045-8A72-952F61CDF524}"/>
                </a:ext>
              </a:extLst>
            </p:cNvPr>
            <p:cNvSpPr/>
            <p:nvPr/>
          </p:nvSpPr>
          <p:spPr>
            <a:xfrm>
              <a:off x="9592902" y="286234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7" name="Oval 36">
              <a:extLst>
                <a:ext uri="{FF2B5EF4-FFF2-40B4-BE49-F238E27FC236}">
                  <a16:creationId xmlns:a16="http://schemas.microsoft.com/office/drawing/2014/main" id="{0C2BD00A-4177-524E-810B-E8204C95A40F}"/>
                </a:ext>
              </a:extLst>
            </p:cNvPr>
            <p:cNvSpPr/>
            <p:nvPr/>
          </p:nvSpPr>
          <p:spPr>
            <a:xfrm>
              <a:off x="9418388" y="2490054"/>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8" name="Oval 37">
              <a:extLst>
                <a:ext uri="{FF2B5EF4-FFF2-40B4-BE49-F238E27FC236}">
                  <a16:creationId xmlns:a16="http://schemas.microsoft.com/office/drawing/2014/main" id="{2BBBD679-0438-3C47-988B-71CDD60679C5}"/>
                </a:ext>
              </a:extLst>
            </p:cNvPr>
            <p:cNvSpPr/>
            <p:nvPr/>
          </p:nvSpPr>
          <p:spPr>
            <a:xfrm>
              <a:off x="9814063" y="215431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0" name="Oval 39">
              <a:extLst>
                <a:ext uri="{FF2B5EF4-FFF2-40B4-BE49-F238E27FC236}">
                  <a16:creationId xmlns:a16="http://schemas.microsoft.com/office/drawing/2014/main" id="{5CED5CC0-A141-A242-BAFC-49B365CD2ECB}"/>
                </a:ext>
              </a:extLst>
            </p:cNvPr>
            <p:cNvSpPr/>
            <p:nvPr/>
          </p:nvSpPr>
          <p:spPr>
            <a:xfrm>
              <a:off x="10054692" y="2030097"/>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1" name="Oval 40">
              <a:extLst>
                <a:ext uri="{FF2B5EF4-FFF2-40B4-BE49-F238E27FC236}">
                  <a16:creationId xmlns:a16="http://schemas.microsoft.com/office/drawing/2014/main" id="{D72C8C19-E3E0-4745-BBDE-5789EC287FA5}"/>
                </a:ext>
              </a:extLst>
            </p:cNvPr>
            <p:cNvSpPr/>
            <p:nvPr/>
          </p:nvSpPr>
          <p:spPr>
            <a:xfrm>
              <a:off x="9730285" y="2612387"/>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cxnSp>
          <p:nvCxnSpPr>
            <p:cNvPr id="46" name="Straight Connector 45">
              <a:extLst>
                <a:ext uri="{FF2B5EF4-FFF2-40B4-BE49-F238E27FC236}">
                  <a16:creationId xmlns:a16="http://schemas.microsoft.com/office/drawing/2014/main" id="{B8617EB3-994D-E446-9E61-EC53FC6D0F0F}"/>
                </a:ext>
              </a:extLst>
            </p:cNvPr>
            <p:cNvCxnSpPr>
              <a:cxnSpLocks/>
            </p:cNvCxnSpPr>
            <p:nvPr/>
          </p:nvCxnSpPr>
          <p:spPr>
            <a:xfrm flipH="1">
              <a:off x="9655682" y="2824327"/>
              <a:ext cx="194778" cy="0"/>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C409054-5CCD-2349-8DDD-2E7A238118AD}"/>
                </a:ext>
              </a:extLst>
            </p:cNvPr>
            <p:cNvCxnSpPr>
              <a:cxnSpLocks/>
            </p:cNvCxnSpPr>
            <p:nvPr/>
          </p:nvCxnSpPr>
          <p:spPr>
            <a:xfrm flipV="1">
              <a:off x="9642631" y="2824327"/>
              <a:ext cx="0" cy="194493"/>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82F874FF-0506-064F-9044-BC830A75FC14}"/>
                </a:ext>
              </a:extLst>
            </p:cNvPr>
            <p:cNvSpPr/>
            <p:nvPr/>
          </p:nvSpPr>
          <p:spPr>
            <a:xfrm>
              <a:off x="9614780" y="2798884"/>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4" name="Oval 53">
              <a:extLst>
                <a:ext uri="{FF2B5EF4-FFF2-40B4-BE49-F238E27FC236}">
                  <a16:creationId xmlns:a16="http://schemas.microsoft.com/office/drawing/2014/main" id="{0374A1CD-18AD-A94C-96FD-0E9339ED6848}"/>
                </a:ext>
              </a:extLst>
            </p:cNvPr>
            <p:cNvSpPr/>
            <p:nvPr/>
          </p:nvSpPr>
          <p:spPr>
            <a:xfrm>
              <a:off x="9836582" y="1726053"/>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5" name="Oval 54">
              <a:extLst>
                <a:ext uri="{FF2B5EF4-FFF2-40B4-BE49-F238E27FC236}">
                  <a16:creationId xmlns:a16="http://schemas.microsoft.com/office/drawing/2014/main" id="{71CE39BC-6AA2-8541-BBC2-63D74073F969}"/>
                </a:ext>
              </a:extLst>
            </p:cNvPr>
            <p:cNvSpPr/>
            <p:nvPr/>
          </p:nvSpPr>
          <p:spPr>
            <a:xfrm>
              <a:off x="9522248" y="225297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8" name="Oval 57">
              <a:extLst>
                <a:ext uri="{FF2B5EF4-FFF2-40B4-BE49-F238E27FC236}">
                  <a16:creationId xmlns:a16="http://schemas.microsoft.com/office/drawing/2014/main" id="{BE4DBACF-C866-D947-82A8-ED6C4D998EBD}"/>
                </a:ext>
              </a:extLst>
            </p:cNvPr>
            <p:cNvSpPr/>
            <p:nvPr/>
          </p:nvSpPr>
          <p:spPr>
            <a:xfrm>
              <a:off x="9493444" y="2670958"/>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60" name="Oval 59">
              <a:extLst>
                <a:ext uri="{FF2B5EF4-FFF2-40B4-BE49-F238E27FC236}">
                  <a16:creationId xmlns:a16="http://schemas.microsoft.com/office/drawing/2014/main" id="{FD435E8C-7DD1-3147-BB14-C787BB769976}"/>
                </a:ext>
              </a:extLst>
            </p:cNvPr>
            <p:cNvSpPr/>
            <p:nvPr/>
          </p:nvSpPr>
          <p:spPr>
            <a:xfrm flipH="1">
              <a:off x="9434802" y="2623238"/>
              <a:ext cx="415658" cy="402178"/>
            </a:xfrm>
            <a:prstGeom prst="ellipse">
              <a:avLst/>
            </a:prstGeom>
            <a:solidFill>
              <a:schemeClr val="accent5">
                <a:lumMod val="75000"/>
                <a:alpha val="32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63" name="TextBox 62">
            <a:extLst>
              <a:ext uri="{FF2B5EF4-FFF2-40B4-BE49-F238E27FC236}">
                <a16:creationId xmlns:a16="http://schemas.microsoft.com/office/drawing/2014/main" id="{232486A6-F316-9448-AE08-579AB25ECE57}"/>
              </a:ext>
            </a:extLst>
          </p:cNvPr>
          <p:cNvSpPr txBox="1"/>
          <p:nvPr/>
        </p:nvSpPr>
        <p:spPr>
          <a:xfrm>
            <a:off x="7531513" y="1249139"/>
            <a:ext cx="440273" cy="369332"/>
          </a:xfrm>
          <a:prstGeom prst="rect">
            <a:avLst/>
          </a:prstGeom>
          <a:noFill/>
        </p:spPr>
        <p:txBody>
          <a:bodyPr wrap="square" rtlCol="0">
            <a:spAutoFit/>
          </a:bodyPr>
          <a:lstStyle/>
          <a:p>
            <a:pPr algn="ctr"/>
            <a:r>
              <a:rPr lang="en-US" b="1" dirty="0">
                <a:solidFill>
                  <a:srgbClr val="00275E"/>
                </a:solidFill>
              </a:rPr>
              <a:t>A</a:t>
            </a:r>
          </a:p>
        </p:txBody>
      </p:sp>
      <p:sp>
        <p:nvSpPr>
          <p:cNvPr id="64" name="TextBox 63">
            <a:extLst>
              <a:ext uri="{FF2B5EF4-FFF2-40B4-BE49-F238E27FC236}">
                <a16:creationId xmlns:a16="http://schemas.microsoft.com/office/drawing/2014/main" id="{91B5FCDD-9452-6B44-866C-D58B67C6BCFD}"/>
              </a:ext>
            </a:extLst>
          </p:cNvPr>
          <p:cNvSpPr txBox="1"/>
          <p:nvPr/>
        </p:nvSpPr>
        <p:spPr>
          <a:xfrm>
            <a:off x="7532837" y="3746933"/>
            <a:ext cx="440273" cy="369332"/>
          </a:xfrm>
          <a:prstGeom prst="rect">
            <a:avLst/>
          </a:prstGeom>
          <a:noFill/>
        </p:spPr>
        <p:txBody>
          <a:bodyPr wrap="square" rtlCol="0">
            <a:spAutoFit/>
          </a:bodyPr>
          <a:lstStyle/>
          <a:p>
            <a:pPr algn="ctr"/>
            <a:r>
              <a:rPr lang="en-US" b="1" dirty="0">
                <a:solidFill>
                  <a:srgbClr val="00275E"/>
                </a:solidFill>
              </a:rPr>
              <a:t>B</a:t>
            </a:r>
          </a:p>
        </p:txBody>
      </p:sp>
    </p:spTree>
    <p:extLst>
      <p:ext uri="{BB962C8B-B14F-4D97-AF65-F5344CB8AC3E}">
        <p14:creationId xmlns:p14="http://schemas.microsoft.com/office/powerpoint/2010/main" val="3651299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3: Application of the Trained Chance Quality Model with the Metrica Sports Shot Data</a:t>
            </a:r>
          </a:p>
          <a:p>
            <a:pPr defTabSz="1219170">
              <a:lnSpc>
                <a:spcPts val="4000"/>
              </a:lnSpc>
            </a:pPr>
            <a:r>
              <a:rPr lang="en-GB" sz="3000" dirty="0">
                <a:solidFill>
                  <a:srgbClr val="00275E"/>
                </a:solidFill>
              </a:rPr>
              <a:t>Finalised dataset ready for analysis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81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7" y="1281279"/>
            <a:ext cx="6908803" cy="3768888"/>
          </a:xfrm>
        </p:spPr>
        <p:txBody>
          <a:bodyPr lIns="0" tIns="0" rIns="0" bIns="0" anchor="t">
            <a:noAutofit/>
          </a:bodyPr>
          <a:lstStyle/>
          <a:p>
            <a:r>
              <a:rPr lang="en-GB" sz="1210" dirty="0">
                <a:solidFill>
                  <a:srgbClr val="0D0D0D"/>
                </a:solidFill>
              </a:rPr>
              <a:t>Probabilities of the exported Metrica Sports data for the </a:t>
            </a:r>
            <a:r>
              <a:rPr lang="en-GB" sz="1210" b="1" dirty="0">
                <a:solidFill>
                  <a:srgbClr val="FF0000"/>
                </a:solidFill>
              </a:rPr>
              <a:t>Home team</a:t>
            </a:r>
            <a:r>
              <a:rPr lang="en-GB" sz="1210" dirty="0">
                <a:solidFill>
                  <a:srgbClr val="0D0D0D"/>
                </a:solidFill>
              </a:rPr>
              <a:t> in red and the </a:t>
            </a:r>
            <a:r>
              <a:rPr lang="en-GB" sz="1210" b="1" dirty="0">
                <a:solidFill>
                  <a:srgbClr val="0C05FF"/>
                </a:solidFill>
              </a:rPr>
              <a:t>Away team</a:t>
            </a:r>
            <a:r>
              <a:rPr lang="en-GB" sz="1210" dirty="0">
                <a:solidFill>
                  <a:srgbClr val="0D0D0D"/>
                </a:solidFill>
              </a:rPr>
              <a:t> visualised as a cumulative </a:t>
            </a:r>
            <a:r>
              <a:rPr lang="en-GB" sz="1210" dirty="0" err="1">
                <a:solidFill>
                  <a:srgbClr val="0D0D0D"/>
                </a:solidFill>
              </a:rPr>
              <a:t>xG</a:t>
            </a:r>
            <a:r>
              <a:rPr lang="en-GB" sz="1210" dirty="0">
                <a:solidFill>
                  <a:srgbClr val="0D0D0D"/>
                </a:solidFill>
              </a:rPr>
              <a:t> race chart (see Fig. A).</a:t>
            </a:r>
          </a:p>
          <a:p>
            <a:endParaRPr lang="en-GB" sz="1210" dirty="0">
              <a:solidFill>
                <a:srgbClr val="0D0D0D"/>
              </a:solidFill>
            </a:endParaRPr>
          </a:p>
          <a:p>
            <a:r>
              <a:rPr lang="en-GB" sz="1210" dirty="0">
                <a:solidFill>
                  <a:srgbClr val="0D0D0D"/>
                </a:solidFill>
              </a:rPr>
              <a:t>The match featured a penalty, however, the CQM was trained with just Open Play (OP) shots.</a:t>
            </a:r>
          </a:p>
          <a:p>
            <a:endParaRPr lang="en-GB" sz="1210" dirty="0">
              <a:solidFill>
                <a:srgbClr val="0D0D0D"/>
              </a:solidFill>
            </a:endParaRPr>
          </a:p>
          <a:p>
            <a:r>
              <a:rPr lang="en-GB" sz="1210" dirty="0">
                <a:solidFill>
                  <a:srgbClr val="0D0D0D"/>
                </a:solidFill>
              </a:rPr>
              <a:t>Penalty kicks all share the same characteristics and were treated in this analysis by assigning values 0.76 </a:t>
            </a:r>
            <a:r>
              <a:rPr lang="en-GB" sz="1210" dirty="0" err="1">
                <a:solidFill>
                  <a:srgbClr val="0D0D0D"/>
                </a:solidFill>
              </a:rPr>
              <a:t>xG</a:t>
            </a:r>
            <a:r>
              <a:rPr lang="en-GB" sz="1210" dirty="0">
                <a:solidFill>
                  <a:srgbClr val="0D0D0D"/>
                </a:solidFill>
              </a:rPr>
              <a:t>. as per the value used by StatsBomb/</a:t>
            </a:r>
            <a:r>
              <a:rPr lang="en-GB" sz="1210" dirty="0" err="1">
                <a:solidFill>
                  <a:srgbClr val="0D0D0D"/>
                </a:solidFill>
              </a:rPr>
              <a:t>FBref</a:t>
            </a:r>
            <a:r>
              <a:rPr lang="en-GB" sz="1210" dirty="0">
                <a:solidFill>
                  <a:srgbClr val="0D0D0D"/>
                </a:solidFill>
              </a:rPr>
              <a:t> [</a:t>
            </a:r>
            <a:r>
              <a:rPr lang="en-GB" sz="1210" dirty="0">
                <a:solidFill>
                  <a:srgbClr val="0D0D0D"/>
                </a:solidFill>
                <a:hlinkClick r:id="rId3"/>
              </a:rPr>
              <a:t>link</a:t>
            </a:r>
            <a:r>
              <a:rPr lang="en-GB" sz="1210" dirty="0">
                <a:solidFill>
                  <a:srgbClr val="0D0D0D"/>
                </a:solidFill>
              </a:rPr>
              <a:t>]. </a:t>
            </a:r>
          </a:p>
          <a:p>
            <a:endParaRPr lang="en-GB" sz="1210" dirty="0">
              <a:solidFill>
                <a:srgbClr val="0D0D0D"/>
              </a:solidFill>
            </a:endParaRPr>
          </a:p>
          <a:p>
            <a:r>
              <a:rPr lang="en-GB" sz="1210" dirty="0">
                <a:solidFill>
                  <a:srgbClr val="0D0D0D"/>
                </a:solidFill>
              </a:rPr>
              <a:t>What was a very tight contest regarding cumulative xG,1.43 to the Home side and 1.39 to the Away side (Fig. A), because a clearer projected win for the Away team, once assigned this new </a:t>
            </a:r>
            <a:r>
              <a:rPr lang="en-GB" sz="1210" dirty="0" err="1">
                <a:solidFill>
                  <a:srgbClr val="0D0D0D"/>
                </a:solidFill>
              </a:rPr>
              <a:t>xG</a:t>
            </a:r>
            <a:r>
              <a:rPr lang="en-GB" sz="1210" dirty="0">
                <a:solidFill>
                  <a:srgbClr val="0D0D0D"/>
                </a:solidFill>
              </a:rPr>
              <a:t> value for the penalty, 1.43 to the Home team and 2.00 to the Away team (Fig. B).</a:t>
            </a:r>
          </a:p>
          <a:p>
            <a:endParaRPr lang="en-GB" sz="1210" dirty="0">
              <a:solidFill>
                <a:srgbClr val="0D0D0D"/>
              </a:solidFill>
            </a:endParaRPr>
          </a:p>
          <a:p>
            <a:r>
              <a:rPr lang="en-GB" sz="1210" dirty="0">
                <a:solidFill>
                  <a:srgbClr val="0D0D0D"/>
                </a:solidFill>
              </a:rPr>
              <a:t>The winning goal scored by the Home team in their 3-2 win was an 80th minute was a shot from distance with a low </a:t>
            </a:r>
            <a:r>
              <a:rPr lang="en-GB" sz="1210" dirty="0" err="1">
                <a:solidFill>
                  <a:srgbClr val="0D0D0D"/>
                </a:solidFill>
              </a:rPr>
              <a:t>xG</a:t>
            </a:r>
            <a:r>
              <a:rPr lang="en-GB" sz="1210" dirty="0">
                <a:solidFill>
                  <a:srgbClr val="0D0D0D"/>
                </a:solidFill>
              </a:rPr>
              <a:t> value of just 0.054 (ranked 13th out of 24).</a:t>
            </a:r>
          </a:p>
          <a:p>
            <a:endParaRPr lang="en-GB" sz="1210" dirty="0">
              <a:solidFill>
                <a:srgbClr val="0D0D0D"/>
              </a:solidFill>
            </a:endParaRPr>
          </a:p>
          <a:p>
            <a:r>
              <a:rPr lang="en-GB" sz="1210" dirty="0">
                <a:solidFill>
                  <a:srgbClr val="0D0D0D"/>
                </a:solidFill>
              </a:rPr>
              <a:t>In this one-off game, the Away team was arguable are more deserving of winning the match by cumulative </a:t>
            </a:r>
            <a:r>
              <a:rPr lang="en-GB" sz="1210" dirty="0" err="1">
                <a:solidFill>
                  <a:srgbClr val="0D0D0D"/>
                </a:solidFill>
              </a:rPr>
              <a:t>xG</a:t>
            </a:r>
            <a:r>
              <a:rPr lang="en-GB" sz="1210" dirty="0">
                <a:solidFill>
                  <a:srgbClr val="0D0D0D"/>
                </a:solidFill>
              </a:rPr>
              <a:t>. However, the Home team capitalised on a low-</a:t>
            </a:r>
            <a:r>
              <a:rPr lang="en-GB" sz="1210" dirty="0" err="1">
                <a:solidFill>
                  <a:srgbClr val="0D0D0D"/>
                </a:solidFill>
              </a:rPr>
              <a:t>xG</a:t>
            </a:r>
            <a:r>
              <a:rPr lang="en-GB" sz="1210" dirty="0">
                <a:solidFill>
                  <a:srgbClr val="0D0D0D"/>
                </a:solidFill>
              </a:rPr>
              <a:t> chance in the last 10 minutes and went on to win a tight game.</a:t>
            </a:r>
          </a:p>
          <a:p>
            <a:endParaRPr lang="en-GB" sz="1210" dirty="0">
              <a:solidFill>
                <a:srgbClr val="0D0D0D"/>
              </a:solidFill>
            </a:endParaRPr>
          </a:p>
          <a:p>
            <a:r>
              <a:rPr lang="en-GB" sz="1210" dirty="0">
                <a:solidFill>
                  <a:srgbClr val="0D0D0D"/>
                </a:solidFill>
              </a:rPr>
              <a:t>Shot-by-shot analysis of all the key chances can be found in the appendix.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Assessment of the chances in the match through the application of the CQM</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Which Team Deserved to Win the Game?</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130160"/>
            <a:ext cx="11417300" cy="987140"/>
          </a:xfrm>
        </p:spPr>
        <p:txBody>
          <a:bodyPr/>
          <a:lstStyle/>
          <a:p>
            <a:r>
              <a:rPr lang="en-US" baseline="30000" dirty="0"/>
              <a:t>`</a:t>
            </a:r>
            <a:r>
              <a:rPr lang="en-US" dirty="0" err="1"/>
              <a:t>xG</a:t>
            </a:r>
            <a:r>
              <a:rPr lang="en-US" dirty="0"/>
              <a:t> explained by </a:t>
            </a:r>
            <a:r>
              <a:rPr lang="en-US" dirty="0" err="1"/>
              <a:t>FBref</a:t>
            </a:r>
            <a:r>
              <a:rPr lang="en-US" dirty="0"/>
              <a:t> (include penalty </a:t>
            </a:r>
            <a:r>
              <a:rPr lang="en-US" dirty="0" err="1"/>
              <a:t>xG</a:t>
            </a:r>
            <a:r>
              <a:rPr lang="en-US" dirty="0"/>
              <a:t> of 0.76): </a:t>
            </a:r>
            <a:r>
              <a:rPr lang="en-US" dirty="0">
                <a:hlinkClick r:id="rId3"/>
              </a:rPr>
              <a:t>https://fbref.com/en/expected-goals-model-explained/</a:t>
            </a:r>
            <a:endParaRPr lang="en-US" dirty="0"/>
          </a:p>
          <a:p>
            <a:r>
              <a:rPr lang="en-GB" dirty="0"/>
              <a:t>Analysis of game 2 of the Metrica Sports sample data can be found in section 14 and 15 of the Chance Quality Model notebook: </a:t>
            </a:r>
            <a:r>
              <a:rPr lang="en-GB" dirty="0">
                <a:hlinkClick r:id="rId4"/>
              </a:rPr>
              <a:t>https://github.com/eddwebster/mcfc_submission/blob/main/notebooks/chance_quality_modelling/Creating%20a%20Chance%20Quality%20Model%20from%20Shots%20Data.ipynb</a:t>
            </a:r>
            <a:r>
              <a:rPr lang="en-GB" dirty="0"/>
              <a:t> </a:t>
            </a:r>
            <a:endParaRPr lang="en-US" dirty="0"/>
          </a:p>
          <a:p>
            <a:r>
              <a:rPr lang="en-US" dirty="0"/>
              <a:t>For more examples of visualising </a:t>
            </a:r>
            <a:r>
              <a:rPr lang="en-US" dirty="0" err="1"/>
              <a:t>xG</a:t>
            </a:r>
            <a:r>
              <a:rPr lang="en-US" dirty="0"/>
              <a:t> Race Charts in Tableau, please see slide 23 the Football Intelligence pack: </a:t>
            </a:r>
            <a:r>
              <a:rPr lang="en-US" dirty="0">
                <a:hlinkClick r:id="rId5"/>
              </a:rPr>
              <a:t>https://docs.google.com/presentation/d/1uT6vT1J_FS10hW3hvWQx9ofqHUq8mT-kUbDRMrrUqH8/edit?usp=sharing</a:t>
            </a:r>
            <a:r>
              <a:rPr lang="en-US" dirty="0"/>
              <a:t> </a:t>
            </a:r>
          </a:p>
          <a:p>
            <a:r>
              <a:rPr lang="en-US" dirty="0" err="1"/>
              <a:t>Visualisations</a:t>
            </a:r>
            <a:r>
              <a:rPr lang="en-US" dirty="0"/>
              <a:t> inspired by Ben Mayhew’s Match Timelines, see: </a:t>
            </a:r>
            <a:r>
              <a:rPr lang="en-US" dirty="0">
                <a:hlinkClick r:id="rId6"/>
              </a:rPr>
              <a:t>https://experimental361.com/explanations/match-timelines/</a:t>
            </a:r>
            <a:r>
              <a:rPr lang="en-US" dirty="0"/>
              <a:t> </a:t>
            </a:r>
          </a:p>
          <a:p>
            <a:r>
              <a:rPr lang="en-US" dirty="0"/>
              <a:t>How to Create </a:t>
            </a:r>
            <a:r>
              <a:rPr lang="en-US" dirty="0" err="1"/>
              <a:t>xG</a:t>
            </a:r>
            <a:r>
              <a:rPr lang="en-US" dirty="0"/>
              <a:t> Flow Charts in Python by McKay Johns: </a:t>
            </a:r>
            <a:r>
              <a:rPr lang="en-US" dirty="0">
                <a:hlinkClick r:id="rId7"/>
              </a:rPr>
              <a:t>https://www.youtube.com/watch?v=bvoOOYMQkac&amp;list=PL10a1_q15HwqVEcnqt3tXs1bgvawjsQNW</a:t>
            </a:r>
            <a:r>
              <a:rPr lang="en-US" dirty="0"/>
              <a:t> </a:t>
            </a:r>
          </a:p>
        </p:txBody>
      </p:sp>
      <p:sp>
        <p:nvSpPr>
          <p:cNvPr id="23" name="TextBox 22">
            <a:extLst>
              <a:ext uri="{FF2B5EF4-FFF2-40B4-BE49-F238E27FC236}">
                <a16:creationId xmlns:a16="http://schemas.microsoft.com/office/drawing/2014/main" id="{BD31B0E5-E317-AA46-8C2C-555E148C36A9}"/>
              </a:ext>
            </a:extLst>
          </p:cNvPr>
          <p:cNvSpPr txBox="1"/>
          <p:nvPr/>
        </p:nvSpPr>
        <p:spPr>
          <a:xfrm>
            <a:off x="7173687" y="1182647"/>
            <a:ext cx="440273" cy="369332"/>
          </a:xfrm>
          <a:prstGeom prst="rect">
            <a:avLst/>
          </a:prstGeom>
          <a:noFill/>
        </p:spPr>
        <p:txBody>
          <a:bodyPr wrap="square" rtlCol="0">
            <a:spAutoFit/>
          </a:bodyPr>
          <a:lstStyle/>
          <a:p>
            <a:pPr algn="ctr"/>
            <a:r>
              <a:rPr lang="en-US" b="1" dirty="0">
                <a:solidFill>
                  <a:srgbClr val="00275E"/>
                </a:solidFill>
              </a:rPr>
              <a:t>A</a:t>
            </a:r>
          </a:p>
        </p:txBody>
      </p:sp>
      <p:sp>
        <p:nvSpPr>
          <p:cNvPr id="24" name="TextBox 23">
            <a:extLst>
              <a:ext uri="{FF2B5EF4-FFF2-40B4-BE49-F238E27FC236}">
                <a16:creationId xmlns:a16="http://schemas.microsoft.com/office/drawing/2014/main" id="{23B515C9-63B7-F946-8A77-12E2B17F72B6}"/>
              </a:ext>
            </a:extLst>
          </p:cNvPr>
          <p:cNvSpPr txBox="1"/>
          <p:nvPr/>
        </p:nvSpPr>
        <p:spPr>
          <a:xfrm>
            <a:off x="7173682" y="3251179"/>
            <a:ext cx="440273" cy="369332"/>
          </a:xfrm>
          <a:prstGeom prst="rect">
            <a:avLst/>
          </a:prstGeom>
          <a:noFill/>
        </p:spPr>
        <p:txBody>
          <a:bodyPr wrap="square" rtlCol="0">
            <a:spAutoFit/>
          </a:bodyPr>
          <a:lstStyle/>
          <a:p>
            <a:pPr algn="ctr"/>
            <a:r>
              <a:rPr lang="en-US" b="1" dirty="0">
                <a:solidFill>
                  <a:srgbClr val="00275E"/>
                </a:solidFill>
              </a:rPr>
              <a:t>B</a:t>
            </a:r>
          </a:p>
        </p:txBody>
      </p:sp>
      <p:sp>
        <p:nvSpPr>
          <p:cNvPr id="25" name="TextBox 24">
            <a:extLst>
              <a:ext uri="{FF2B5EF4-FFF2-40B4-BE49-F238E27FC236}">
                <a16:creationId xmlns:a16="http://schemas.microsoft.com/office/drawing/2014/main" id="{010CC9E6-9D27-6046-8B8F-F4740E8FBDB3}"/>
              </a:ext>
            </a:extLst>
          </p:cNvPr>
          <p:cNvSpPr txBox="1"/>
          <p:nvPr/>
        </p:nvSpPr>
        <p:spPr>
          <a:xfrm>
            <a:off x="7613960" y="3035735"/>
            <a:ext cx="4344081" cy="215444"/>
          </a:xfrm>
          <a:prstGeom prst="rect">
            <a:avLst/>
          </a:prstGeom>
          <a:noFill/>
        </p:spPr>
        <p:txBody>
          <a:bodyPr wrap="square" rtlCol="0">
            <a:spAutoFit/>
          </a:bodyPr>
          <a:lstStyle/>
          <a:p>
            <a:r>
              <a:rPr lang="en-US" sz="800" b="1" dirty="0">
                <a:solidFill>
                  <a:srgbClr val="00275E"/>
                </a:solidFill>
              </a:rPr>
              <a:t>Fig. A: Probability of Scoring race chart before any amendments to </a:t>
            </a:r>
            <a:r>
              <a:rPr lang="en-US" sz="800" b="1" dirty="0" err="1">
                <a:solidFill>
                  <a:srgbClr val="00275E"/>
                </a:solidFill>
              </a:rPr>
              <a:t>xG</a:t>
            </a:r>
            <a:r>
              <a:rPr lang="en-US" sz="800" b="1" dirty="0">
                <a:solidFill>
                  <a:srgbClr val="00275E"/>
                </a:solidFill>
              </a:rPr>
              <a:t> values.</a:t>
            </a:r>
          </a:p>
        </p:txBody>
      </p:sp>
      <p:sp>
        <p:nvSpPr>
          <p:cNvPr id="26" name="TextBox 25">
            <a:extLst>
              <a:ext uri="{FF2B5EF4-FFF2-40B4-BE49-F238E27FC236}">
                <a16:creationId xmlns:a16="http://schemas.microsoft.com/office/drawing/2014/main" id="{CA6E45B1-D69C-244F-B691-049BA0F06F9E}"/>
              </a:ext>
            </a:extLst>
          </p:cNvPr>
          <p:cNvSpPr txBox="1"/>
          <p:nvPr/>
        </p:nvSpPr>
        <p:spPr>
          <a:xfrm>
            <a:off x="7613960" y="5050167"/>
            <a:ext cx="4344082" cy="215444"/>
          </a:xfrm>
          <a:prstGeom prst="rect">
            <a:avLst/>
          </a:prstGeom>
          <a:noFill/>
        </p:spPr>
        <p:txBody>
          <a:bodyPr wrap="square" rtlCol="0">
            <a:spAutoFit/>
          </a:bodyPr>
          <a:lstStyle/>
          <a:p>
            <a:r>
              <a:rPr lang="en-US" sz="800" b="1" dirty="0">
                <a:solidFill>
                  <a:srgbClr val="00275E"/>
                </a:solidFill>
              </a:rPr>
              <a:t>Fig. B: </a:t>
            </a:r>
            <a:r>
              <a:rPr lang="en-US" sz="800" b="1" dirty="0" err="1">
                <a:solidFill>
                  <a:srgbClr val="00275E"/>
                </a:solidFill>
              </a:rPr>
              <a:t>xG</a:t>
            </a:r>
            <a:r>
              <a:rPr lang="en-US" sz="800" b="1" dirty="0">
                <a:solidFill>
                  <a:srgbClr val="00275E"/>
                </a:solidFill>
              </a:rPr>
              <a:t> race chart with amended </a:t>
            </a:r>
            <a:r>
              <a:rPr lang="en-US" sz="800" b="1" dirty="0" err="1">
                <a:solidFill>
                  <a:srgbClr val="00275E"/>
                </a:solidFill>
              </a:rPr>
              <a:t>xG</a:t>
            </a:r>
            <a:r>
              <a:rPr lang="en-US" sz="800" b="1" dirty="0">
                <a:solidFill>
                  <a:srgbClr val="00275E"/>
                </a:solidFill>
              </a:rPr>
              <a:t> value for the penalty.</a:t>
            </a:r>
          </a:p>
        </p:txBody>
      </p:sp>
      <p:grpSp>
        <p:nvGrpSpPr>
          <p:cNvPr id="8" name="Group 7">
            <a:extLst>
              <a:ext uri="{FF2B5EF4-FFF2-40B4-BE49-F238E27FC236}">
                <a16:creationId xmlns:a16="http://schemas.microsoft.com/office/drawing/2014/main" id="{F2E20F19-4026-9B47-BB22-28A17E6EB91C}"/>
              </a:ext>
            </a:extLst>
          </p:cNvPr>
          <p:cNvGrpSpPr/>
          <p:nvPr/>
        </p:nvGrpSpPr>
        <p:grpSpPr>
          <a:xfrm>
            <a:off x="7613965" y="1286994"/>
            <a:ext cx="4344080" cy="1718401"/>
            <a:chOff x="7613965" y="1286994"/>
            <a:chExt cx="4344080" cy="1718401"/>
          </a:xfrm>
        </p:grpSpPr>
        <p:pic>
          <p:nvPicPr>
            <p:cNvPr id="26630" name="Picture 6">
              <a:extLst>
                <a:ext uri="{FF2B5EF4-FFF2-40B4-BE49-F238E27FC236}">
                  <a16:creationId xmlns:a16="http://schemas.microsoft.com/office/drawing/2014/main" id="{155EB8ED-0870-3F4A-A017-A61CE5B2D0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965" y="1286994"/>
              <a:ext cx="4344080" cy="1718401"/>
            </a:xfrm>
            <a:prstGeom prst="rect">
              <a:avLst/>
            </a:prstGeom>
            <a:noFill/>
            <a:extLst>
              <a:ext uri="{909E8E84-426E-40DD-AFC4-6F175D3DCCD1}">
                <a14:hiddenFill xmlns:a14="http://schemas.microsoft.com/office/drawing/2010/main">
                  <a:solidFill>
                    <a:srgbClr val="FFFFFF"/>
                  </a:solidFill>
                </a14:hiddenFill>
              </a:ext>
            </a:extLst>
          </p:spPr>
        </p:pic>
        <p:sp>
          <p:nvSpPr>
            <p:cNvPr id="3" name="5-point Star 2">
              <a:extLst>
                <a:ext uri="{FF2B5EF4-FFF2-40B4-BE49-F238E27FC236}">
                  <a16:creationId xmlns:a16="http://schemas.microsoft.com/office/drawing/2014/main" id="{E838B0EC-0EDC-DA47-909C-03CF3C821275}"/>
                </a:ext>
              </a:extLst>
            </p:cNvPr>
            <p:cNvSpPr/>
            <p:nvPr/>
          </p:nvSpPr>
          <p:spPr>
            <a:xfrm>
              <a:off x="8229601" y="2496130"/>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5" name="5-point Star 14">
              <a:extLst>
                <a:ext uri="{FF2B5EF4-FFF2-40B4-BE49-F238E27FC236}">
                  <a16:creationId xmlns:a16="http://schemas.microsoft.com/office/drawing/2014/main" id="{B4795CEF-9098-C245-AB56-94786B6F6A81}"/>
                </a:ext>
              </a:extLst>
            </p:cNvPr>
            <p:cNvSpPr/>
            <p:nvPr/>
          </p:nvSpPr>
          <p:spPr>
            <a:xfrm>
              <a:off x="9890761" y="2089609"/>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6" name="5-point Star 15">
              <a:extLst>
                <a:ext uri="{FF2B5EF4-FFF2-40B4-BE49-F238E27FC236}">
                  <a16:creationId xmlns:a16="http://schemas.microsoft.com/office/drawing/2014/main" id="{CC79CFD1-96FE-2549-A1C9-1ADC45AB198B}"/>
                </a:ext>
              </a:extLst>
            </p:cNvPr>
            <p:cNvSpPr/>
            <p:nvPr/>
          </p:nvSpPr>
          <p:spPr>
            <a:xfrm>
              <a:off x="11148061" y="1632352"/>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7" name="5-point Star 16">
              <a:extLst>
                <a:ext uri="{FF2B5EF4-FFF2-40B4-BE49-F238E27FC236}">
                  <a16:creationId xmlns:a16="http://schemas.microsoft.com/office/drawing/2014/main" id="{1ECCFB31-E77A-2C46-AEB0-843319215FA3}"/>
                </a:ext>
              </a:extLst>
            </p:cNvPr>
            <p:cNvSpPr/>
            <p:nvPr/>
          </p:nvSpPr>
          <p:spPr>
            <a:xfrm>
              <a:off x="9328786" y="2328861"/>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8" name="5-point Star 17">
              <a:extLst>
                <a:ext uri="{FF2B5EF4-FFF2-40B4-BE49-F238E27FC236}">
                  <a16:creationId xmlns:a16="http://schemas.microsoft.com/office/drawing/2014/main" id="{A285CB72-B189-A341-9BD6-1117430A6995}"/>
                </a:ext>
              </a:extLst>
            </p:cNvPr>
            <p:cNvSpPr/>
            <p:nvPr/>
          </p:nvSpPr>
          <p:spPr>
            <a:xfrm>
              <a:off x="10976609" y="1500670"/>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grpSp>
        <p:nvGrpSpPr>
          <p:cNvPr id="9" name="Group 8">
            <a:extLst>
              <a:ext uri="{FF2B5EF4-FFF2-40B4-BE49-F238E27FC236}">
                <a16:creationId xmlns:a16="http://schemas.microsoft.com/office/drawing/2014/main" id="{FA483C68-0AF1-144A-AB12-7CBAF18A3D06}"/>
              </a:ext>
            </a:extLst>
          </p:cNvPr>
          <p:cNvGrpSpPr/>
          <p:nvPr/>
        </p:nvGrpSpPr>
        <p:grpSpPr>
          <a:xfrm>
            <a:off x="7613964" y="3295711"/>
            <a:ext cx="4344081" cy="1718401"/>
            <a:chOff x="7613964" y="3295711"/>
            <a:chExt cx="4344081" cy="1718401"/>
          </a:xfrm>
        </p:grpSpPr>
        <p:pic>
          <p:nvPicPr>
            <p:cNvPr id="26632" name="Picture 8">
              <a:extLst>
                <a:ext uri="{FF2B5EF4-FFF2-40B4-BE49-F238E27FC236}">
                  <a16:creationId xmlns:a16="http://schemas.microsoft.com/office/drawing/2014/main" id="{FCC0B4BD-58BC-CB4B-B74B-B942B42E17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3964" y="3295711"/>
              <a:ext cx="4344081" cy="1718401"/>
            </a:xfrm>
            <a:prstGeom prst="rect">
              <a:avLst/>
            </a:prstGeom>
            <a:noFill/>
            <a:extLst>
              <a:ext uri="{909E8E84-426E-40DD-AFC4-6F175D3DCCD1}">
                <a14:hiddenFill xmlns:a14="http://schemas.microsoft.com/office/drawing/2010/main">
                  <a:solidFill>
                    <a:srgbClr val="FFFFFF"/>
                  </a:solidFill>
                </a14:hiddenFill>
              </a:ext>
            </a:extLst>
          </p:spPr>
        </p:pic>
        <p:sp>
          <p:nvSpPr>
            <p:cNvPr id="20" name="5-point Star 19">
              <a:extLst>
                <a:ext uri="{FF2B5EF4-FFF2-40B4-BE49-F238E27FC236}">
                  <a16:creationId xmlns:a16="http://schemas.microsoft.com/office/drawing/2014/main" id="{AA379939-28FE-3644-93EE-6768DA710318}"/>
                </a:ext>
              </a:extLst>
            </p:cNvPr>
            <p:cNvSpPr/>
            <p:nvPr/>
          </p:nvSpPr>
          <p:spPr>
            <a:xfrm>
              <a:off x="8252461" y="4559146"/>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1" name="5-point Star 20">
              <a:extLst>
                <a:ext uri="{FF2B5EF4-FFF2-40B4-BE49-F238E27FC236}">
                  <a16:creationId xmlns:a16="http://schemas.microsoft.com/office/drawing/2014/main" id="{31DD26FF-0093-7746-AF5D-93AFF047CD4F}"/>
                </a:ext>
              </a:extLst>
            </p:cNvPr>
            <p:cNvSpPr/>
            <p:nvPr/>
          </p:nvSpPr>
          <p:spPr>
            <a:xfrm>
              <a:off x="9890761" y="4232193"/>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2" name="5-point Star 21">
              <a:extLst>
                <a:ext uri="{FF2B5EF4-FFF2-40B4-BE49-F238E27FC236}">
                  <a16:creationId xmlns:a16="http://schemas.microsoft.com/office/drawing/2014/main" id="{AB7DAA2A-30C1-0A4A-94A2-7FF2E4DE104A}"/>
                </a:ext>
              </a:extLst>
            </p:cNvPr>
            <p:cNvSpPr/>
            <p:nvPr/>
          </p:nvSpPr>
          <p:spPr>
            <a:xfrm>
              <a:off x="11148061" y="3883860"/>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7" name="5-point Star 26">
              <a:extLst>
                <a:ext uri="{FF2B5EF4-FFF2-40B4-BE49-F238E27FC236}">
                  <a16:creationId xmlns:a16="http://schemas.microsoft.com/office/drawing/2014/main" id="{DB34EB21-2969-5745-AA15-5077CD4F9648}"/>
                </a:ext>
              </a:extLst>
            </p:cNvPr>
            <p:cNvSpPr/>
            <p:nvPr/>
          </p:nvSpPr>
          <p:spPr>
            <a:xfrm>
              <a:off x="9334501" y="4427464"/>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8" name="5-point Star 27">
              <a:extLst>
                <a:ext uri="{FF2B5EF4-FFF2-40B4-BE49-F238E27FC236}">
                  <a16:creationId xmlns:a16="http://schemas.microsoft.com/office/drawing/2014/main" id="{C89F3C91-0335-FE41-A4E1-B1A473CB086D}"/>
                </a:ext>
              </a:extLst>
            </p:cNvPr>
            <p:cNvSpPr/>
            <p:nvPr/>
          </p:nvSpPr>
          <p:spPr>
            <a:xfrm>
              <a:off x="10986135" y="3491148"/>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Tree>
    <p:extLst>
      <p:ext uri="{BB962C8B-B14F-4D97-AF65-F5344CB8AC3E}">
        <p14:creationId xmlns:p14="http://schemas.microsoft.com/office/powerpoint/2010/main" val="830514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6674694" cy="4084799"/>
          </a:xfrm>
        </p:spPr>
        <p:txBody>
          <a:bodyPr lIns="0" tIns="0" rIns="0" bIns="0" anchor="t">
            <a:noAutofit/>
          </a:bodyPr>
          <a:lstStyle/>
          <a:p>
            <a:pPr marL="239395" indent="-239395"/>
            <a:r>
              <a:rPr lang="en-GB" sz="1150" dirty="0">
                <a:solidFill>
                  <a:srgbClr val="0D0D0D"/>
                </a:solidFill>
              </a:rPr>
              <a:t>The concept of Expected Goals is a very useful concept because football is a low-scoring game.  Subsequently, it has now entered the mainstream media lexicon</a:t>
            </a:r>
            <a:r>
              <a:rPr lang="en-GB" sz="1150" baseline="30000" dirty="0">
                <a:solidFill>
                  <a:srgbClr val="0D0D0D"/>
                </a:solidFill>
              </a:rPr>
              <a:t>1</a:t>
            </a:r>
            <a:r>
              <a:rPr lang="en-GB" sz="1150" dirty="0">
                <a:solidFill>
                  <a:srgbClr val="0D0D0D"/>
                </a:solidFill>
              </a:rPr>
              <a:t>.</a:t>
            </a:r>
          </a:p>
          <a:p>
            <a:pPr marL="239395" indent="-239395"/>
            <a:endParaRPr lang="en-GB" sz="1150" dirty="0">
              <a:solidFill>
                <a:srgbClr val="0D0D0D"/>
              </a:solidFill>
            </a:endParaRPr>
          </a:p>
          <a:p>
            <a:pPr marL="239395" indent="-239395"/>
            <a:r>
              <a:rPr lang="en-GB" sz="1150" dirty="0">
                <a:solidFill>
                  <a:srgbClr val="0D0D0D"/>
                </a:solidFill>
              </a:rPr>
              <a:t>In his piece ‘Should you write about real goals or expected goals?’, </a:t>
            </a:r>
            <a:r>
              <a:rPr lang="en-GB" sz="1150" dirty="0">
                <a:solidFill>
                  <a:srgbClr val="0D0D0D"/>
                </a:solidFill>
                <a:hlinkClick r:id="rId3"/>
              </a:rPr>
              <a:t>David Sumpter</a:t>
            </a:r>
            <a:r>
              <a:rPr lang="en-GB" sz="1150" dirty="0">
                <a:solidFill>
                  <a:srgbClr val="0D0D0D"/>
                </a:solidFill>
              </a:rPr>
              <a:t> demonstrates how regarding Expected Goals, how the magnitude of the noise in the measurement performance decreases with the number of matches played in season (Fig. A)</a:t>
            </a:r>
            <a:r>
              <a:rPr lang="en-GB" sz="1150" baseline="30000" dirty="0">
                <a:solidFill>
                  <a:srgbClr val="0D0D0D"/>
                </a:solidFill>
              </a:rPr>
              <a:t>2</a:t>
            </a:r>
            <a:r>
              <a:rPr lang="en-GB" sz="1150" dirty="0">
                <a:solidFill>
                  <a:srgbClr val="0D0D0D"/>
                </a:solidFill>
              </a:rPr>
              <a:t>.</a:t>
            </a:r>
          </a:p>
          <a:p>
            <a:pPr marL="239395" indent="-239395"/>
            <a:endParaRPr lang="en-GB" sz="1150" dirty="0">
              <a:solidFill>
                <a:srgbClr val="0D0D0D"/>
              </a:solidFill>
            </a:endParaRPr>
          </a:p>
          <a:p>
            <a:pPr marL="239395" indent="-239395"/>
            <a:r>
              <a:rPr lang="en-GB" sz="1150" dirty="0">
                <a:solidFill>
                  <a:srgbClr val="0D0D0D"/>
                </a:solidFill>
              </a:rPr>
              <a:t>Between 1 and 2 matches, the noise is high for both Expected Goals and real goals. Between 3 to 6 matches, the noise is less than 0.5 goals per match, making an </a:t>
            </a:r>
            <a:r>
              <a:rPr lang="en-GB" sz="1150" dirty="0" err="1">
                <a:solidFill>
                  <a:srgbClr val="0D0D0D"/>
                </a:solidFill>
              </a:rPr>
              <a:t>xG</a:t>
            </a:r>
            <a:r>
              <a:rPr lang="en-GB" sz="1150" dirty="0">
                <a:solidFill>
                  <a:srgbClr val="0D0D0D"/>
                </a:solidFill>
              </a:rPr>
              <a:t> report quite functional. Between 7 to 16 matches, both goals and </a:t>
            </a:r>
            <a:r>
              <a:rPr lang="en-GB" sz="1150" dirty="0" err="1">
                <a:solidFill>
                  <a:srgbClr val="0D0D0D"/>
                </a:solidFill>
              </a:rPr>
              <a:t>xG</a:t>
            </a:r>
            <a:r>
              <a:rPr lang="en-GB" sz="1150" dirty="0">
                <a:solidFill>
                  <a:srgbClr val="0D0D0D"/>
                </a:solidFill>
              </a:rPr>
              <a:t> have only between 0.3-0.5 goals of noise which allows for comparison. After 16 matches, the difference between the noise in </a:t>
            </a:r>
            <a:r>
              <a:rPr lang="en-GB" sz="1150" dirty="0" err="1">
                <a:solidFill>
                  <a:srgbClr val="0D0D0D"/>
                </a:solidFill>
              </a:rPr>
              <a:t>xG</a:t>
            </a:r>
            <a:r>
              <a:rPr lang="en-GB" sz="1150" dirty="0">
                <a:solidFill>
                  <a:srgbClr val="0D0D0D"/>
                </a:solidFill>
              </a:rPr>
              <a:t> and the noise in real goals is only 0.1 goal per match. At this point, real goals are better than Expected Goals</a:t>
            </a:r>
            <a:r>
              <a:rPr lang="en-GB" sz="1150" baseline="30000" dirty="0">
                <a:solidFill>
                  <a:srgbClr val="0D0D0D"/>
                </a:solidFill>
              </a:rPr>
              <a:t>2</a:t>
            </a:r>
            <a:r>
              <a:rPr lang="en-GB" sz="1150" dirty="0">
                <a:solidFill>
                  <a:srgbClr val="0D0D0D"/>
                </a:solidFill>
              </a:rPr>
              <a:t>.</a:t>
            </a:r>
          </a:p>
          <a:p>
            <a:pPr marL="239395" indent="-239395"/>
            <a:endParaRPr lang="en-GB" sz="1150" dirty="0">
              <a:solidFill>
                <a:srgbClr val="0D0D0D"/>
              </a:solidFill>
            </a:endParaRPr>
          </a:p>
          <a:p>
            <a:pPr marL="239395" indent="-239395"/>
            <a:r>
              <a:rPr lang="en-GB" sz="1150" dirty="0">
                <a:solidFill>
                  <a:srgbClr val="0D0D0D"/>
                </a:solidFill>
              </a:rPr>
              <a:t>The CQM suggests that the Away team is a more deserving winner of the match by proxy of a greater accumulation of </a:t>
            </a:r>
            <a:r>
              <a:rPr lang="en-GB" sz="1150" dirty="0" err="1">
                <a:solidFill>
                  <a:srgbClr val="0D0D0D"/>
                </a:solidFill>
              </a:rPr>
              <a:t>xG</a:t>
            </a:r>
            <a:r>
              <a:rPr lang="en-GB" sz="1150" dirty="0">
                <a:solidFill>
                  <a:srgbClr val="0D0D0D"/>
                </a:solidFill>
              </a:rPr>
              <a:t>. However, any analytical insights and conclusions based over a single 90 minute period should be made with caution.</a:t>
            </a:r>
          </a:p>
          <a:p>
            <a:pPr marL="239395" indent="-239395"/>
            <a:endParaRPr lang="en-GB" sz="1150" dirty="0">
              <a:solidFill>
                <a:srgbClr val="0D0D0D"/>
              </a:solidFill>
            </a:endParaRPr>
          </a:p>
          <a:p>
            <a:pPr marL="239395" indent="-239395"/>
            <a:r>
              <a:rPr lang="en-GB" sz="1150" dirty="0">
                <a:solidFill>
                  <a:srgbClr val="0D0D0D"/>
                </a:solidFill>
              </a:rPr>
              <a:t>This poor usage of Expected Goals can be found in a variety of forms of media (Fig. B, C, and D), where there has been an unfortunate tendency to misuse the metric for individual matches, instead of over several games.</a:t>
            </a:r>
          </a:p>
          <a:p>
            <a:pPr marL="239395" indent="-239395"/>
            <a:endParaRPr lang="en-GB" sz="1150" dirty="0">
              <a:solidFill>
                <a:srgbClr val="0D0D0D"/>
              </a:solidFill>
            </a:endParaRPr>
          </a:p>
          <a:p>
            <a:pPr marL="239395" indent="-239395"/>
            <a:r>
              <a:rPr lang="en-GB" sz="1150" dirty="0">
                <a:solidFill>
                  <a:srgbClr val="0D0D0D"/>
                </a:solidFill>
              </a:rPr>
              <a:t>I would therefore conclude this analysis to say that predictions of any one team’s performance over a single 90 minutes is difficult and will be in most cases, inconclusive at best.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Expected Goals are useful, but when used incorrectly or in isolation, can also be useless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With Great Power Comes Great Responsibility</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342562"/>
            <a:ext cx="6761472" cy="774737"/>
          </a:xfrm>
        </p:spPr>
        <p:txBody>
          <a:bodyPr/>
          <a:lstStyle/>
          <a:p>
            <a:r>
              <a:rPr lang="en-GB" sz="800" baseline="30000" dirty="0"/>
              <a:t>1</a:t>
            </a:r>
            <a:r>
              <a:rPr lang="en-GB" sz="800" dirty="0"/>
              <a:t>See </a:t>
            </a:r>
            <a:r>
              <a:rPr lang="en-GB" sz="800" dirty="0">
                <a:hlinkClick r:id="rId4"/>
              </a:rPr>
              <a:t>Laurie Shaw</a:t>
            </a:r>
            <a:r>
              <a:rPr lang="en-GB" sz="800" dirty="0"/>
              <a:t>’s article: Bodies on the Line: Quantifying how defenders affect chances: </a:t>
            </a:r>
            <a:r>
              <a:rPr lang="en-GB" sz="800" dirty="0">
                <a:hlinkClick r:id="rId5"/>
              </a:rPr>
              <a:t>http://eightyfivepoints.blogspot.com/2017/09/bodies-on-line-quantifying-how.html</a:t>
            </a:r>
            <a:r>
              <a:rPr lang="en-GB" sz="800" dirty="0"/>
              <a:t>.</a:t>
            </a:r>
          </a:p>
          <a:p>
            <a:r>
              <a:rPr lang="en-GB" sz="800" baseline="30000" dirty="0"/>
              <a:t>2</a:t>
            </a:r>
            <a:r>
              <a:rPr lang="en-GB" sz="800" dirty="0"/>
              <a:t>See </a:t>
            </a:r>
            <a:r>
              <a:rPr lang="en-GB" sz="800" dirty="0">
                <a:hlinkClick r:id="rId3"/>
              </a:rPr>
              <a:t>David Sumpter</a:t>
            </a:r>
            <a:r>
              <a:rPr lang="en-GB" sz="800" dirty="0"/>
              <a:t>’s article: Should you write about real goals or expected goals? A guide for journalists: </a:t>
            </a:r>
            <a:r>
              <a:rPr lang="en-GB" sz="800" dirty="0">
                <a:hlinkClick r:id="rId6"/>
              </a:rPr>
              <a:t>https://soccermatics.medium.com/should-you-write-about-real-goals-or-expected-goals-a-guide-for-journalists-2cf0c7ec6bb6</a:t>
            </a:r>
            <a:r>
              <a:rPr lang="en-GB" sz="800" dirty="0"/>
              <a:t>.</a:t>
            </a:r>
          </a:p>
          <a:p>
            <a:r>
              <a:rPr lang="en-GB" sz="800" dirty="0"/>
              <a:t>Caley graphic for Liverpool vs. </a:t>
            </a:r>
            <a:r>
              <a:rPr lang="en-GB" sz="800" dirty="0" err="1"/>
              <a:t>Athletico</a:t>
            </a:r>
            <a:r>
              <a:rPr lang="en-GB" sz="800" dirty="0"/>
              <a:t> Madrid (12/03/2020): </a:t>
            </a:r>
            <a:r>
              <a:rPr lang="en-GB" sz="800" dirty="0">
                <a:hlinkClick r:id="rId7"/>
              </a:rPr>
              <a:t>https://twitter.com/Caley_graphics/status/1237870631024095234</a:t>
            </a:r>
            <a:r>
              <a:rPr lang="en-GB" sz="800" dirty="0"/>
              <a:t>.</a:t>
            </a:r>
          </a:p>
          <a:p>
            <a:r>
              <a:rPr lang="en-GB" sz="800" dirty="0"/>
              <a:t>The </a:t>
            </a:r>
            <a:r>
              <a:rPr lang="en-GB" sz="800" dirty="0" err="1"/>
              <a:t>xG</a:t>
            </a:r>
            <a:r>
              <a:rPr lang="en-GB" sz="800" dirty="0"/>
              <a:t> Philosophy tweet for Juventus vs. Porto (09/03/2021): </a:t>
            </a:r>
            <a:r>
              <a:rPr lang="en-GB" sz="800" dirty="0">
                <a:hlinkClick r:id="rId8"/>
              </a:rPr>
              <a:t>https://twitter.com/xGPhilosophy/status/1369418380642549762</a:t>
            </a:r>
            <a:r>
              <a:rPr lang="en-GB" sz="800" dirty="0"/>
              <a:t>.</a:t>
            </a:r>
          </a:p>
        </p:txBody>
      </p:sp>
      <p:pic>
        <p:nvPicPr>
          <p:cNvPr id="2050" name="Picture 2">
            <a:extLst>
              <a:ext uri="{FF2B5EF4-FFF2-40B4-BE49-F238E27FC236}">
                <a16:creationId xmlns:a16="http://schemas.microsoft.com/office/drawing/2014/main" id="{511E62AE-42A5-F84C-B81B-3F7E5260346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29" t="16098" r="8300" b="12897"/>
          <a:stretch/>
        </p:blipFill>
        <p:spPr bwMode="auto">
          <a:xfrm>
            <a:off x="7589095" y="1257763"/>
            <a:ext cx="3818027" cy="23324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ected goals: definition, historia och kritik mot fotbollsvärldens  trendigaste statistiska mått - CL-podden - Sveriges podcast om Champions  League">
            <a:extLst>
              <a:ext uri="{FF2B5EF4-FFF2-40B4-BE49-F238E27FC236}">
                <a16:creationId xmlns:a16="http://schemas.microsoft.com/office/drawing/2014/main" id="{5889DE10-EF65-5245-B675-2A6812EF07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98864" y="4464787"/>
            <a:ext cx="2605786" cy="1464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0E9C3-718C-7948-955B-7281609051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64475" y="4001345"/>
            <a:ext cx="2640175" cy="414498"/>
          </a:xfrm>
          <a:prstGeom prst="rect">
            <a:avLst/>
          </a:prstGeom>
        </p:spPr>
      </p:pic>
      <p:pic>
        <p:nvPicPr>
          <p:cNvPr id="11" name="Picture 10">
            <a:extLst>
              <a:ext uri="{FF2B5EF4-FFF2-40B4-BE49-F238E27FC236}">
                <a16:creationId xmlns:a16="http://schemas.microsoft.com/office/drawing/2014/main" id="{88A5892B-2516-0540-A555-1049A53008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1043" y="4001345"/>
            <a:ext cx="1901557" cy="1927517"/>
          </a:xfrm>
          <a:prstGeom prst="rect">
            <a:avLst/>
          </a:prstGeom>
        </p:spPr>
      </p:pic>
      <p:sp>
        <p:nvSpPr>
          <p:cNvPr id="15" name="TextBox 14">
            <a:extLst>
              <a:ext uri="{FF2B5EF4-FFF2-40B4-BE49-F238E27FC236}">
                <a16:creationId xmlns:a16="http://schemas.microsoft.com/office/drawing/2014/main" id="{7DFB6C06-3BA4-A340-9A11-BF1EEAABD64E}"/>
              </a:ext>
            </a:extLst>
          </p:cNvPr>
          <p:cNvSpPr txBox="1"/>
          <p:nvPr/>
        </p:nvSpPr>
        <p:spPr>
          <a:xfrm>
            <a:off x="7148822" y="1257763"/>
            <a:ext cx="440273" cy="369332"/>
          </a:xfrm>
          <a:prstGeom prst="rect">
            <a:avLst/>
          </a:prstGeom>
          <a:noFill/>
        </p:spPr>
        <p:txBody>
          <a:bodyPr wrap="square" rtlCol="0">
            <a:spAutoFit/>
          </a:bodyPr>
          <a:lstStyle/>
          <a:p>
            <a:pPr algn="ctr"/>
            <a:r>
              <a:rPr lang="en-US" b="1" dirty="0">
                <a:solidFill>
                  <a:srgbClr val="00275E"/>
                </a:solidFill>
              </a:rPr>
              <a:t>A</a:t>
            </a:r>
          </a:p>
        </p:txBody>
      </p:sp>
      <p:sp>
        <p:nvSpPr>
          <p:cNvPr id="16" name="TextBox 15">
            <a:extLst>
              <a:ext uri="{FF2B5EF4-FFF2-40B4-BE49-F238E27FC236}">
                <a16:creationId xmlns:a16="http://schemas.microsoft.com/office/drawing/2014/main" id="{D45D45E9-5E96-624C-9E18-53600A5391CF}"/>
              </a:ext>
            </a:extLst>
          </p:cNvPr>
          <p:cNvSpPr txBox="1"/>
          <p:nvPr/>
        </p:nvSpPr>
        <p:spPr>
          <a:xfrm>
            <a:off x="7030110" y="3685177"/>
            <a:ext cx="440273" cy="369332"/>
          </a:xfrm>
          <a:prstGeom prst="rect">
            <a:avLst/>
          </a:prstGeom>
          <a:noFill/>
        </p:spPr>
        <p:txBody>
          <a:bodyPr wrap="square" rtlCol="0">
            <a:spAutoFit/>
          </a:bodyPr>
          <a:lstStyle/>
          <a:p>
            <a:pPr algn="ctr"/>
            <a:r>
              <a:rPr lang="en-US" b="1" dirty="0">
                <a:solidFill>
                  <a:srgbClr val="00275E"/>
                </a:solidFill>
              </a:rPr>
              <a:t>B</a:t>
            </a:r>
          </a:p>
        </p:txBody>
      </p:sp>
      <p:sp>
        <p:nvSpPr>
          <p:cNvPr id="17" name="TextBox 16">
            <a:extLst>
              <a:ext uri="{FF2B5EF4-FFF2-40B4-BE49-F238E27FC236}">
                <a16:creationId xmlns:a16="http://schemas.microsoft.com/office/drawing/2014/main" id="{0C23062F-73CB-2A48-9A2C-0EA57CC02F2F}"/>
              </a:ext>
            </a:extLst>
          </p:cNvPr>
          <p:cNvSpPr txBox="1"/>
          <p:nvPr/>
        </p:nvSpPr>
        <p:spPr>
          <a:xfrm>
            <a:off x="8944338" y="3708224"/>
            <a:ext cx="440273" cy="369332"/>
          </a:xfrm>
          <a:prstGeom prst="rect">
            <a:avLst/>
          </a:prstGeom>
          <a:noFill/>
        </p:spPr>
        <p:txBody>
          <a:bodyPr wrap="square" rtlCol="0">
            <a:spAutoFit/>
          </a:bodyPr>
          <a:lstStyle/>
          <a:p>
            <a:pPr algn="ctr"/>
            <a:r>
              <a:rPr lang="en-US" b="1" dirty="0">
                <a:solidFill>
                  <a:srgbClr val="00275E"/>
                </a:solidFill>
              </a:rPr>
              <a:t>C</a:t>
            </a:r>
          </a:p>
        </p:txBody>
      </p:sp>
      <p:sp>
        <p:nvSpPr>
          <p:cNvPr id="18" name="TextBox 17">
            <a:extLst>
              <a:ext uri="{FF2B5EF4-FFF2-40B4-BE49-F238E27FC236}">
                <a16:creationId xmlns:a16="http://schemas.microsoft.com/office/drawing/2014/main" id="{64E8A63B-7B1D-2545-B7AB-D17E246D5956}"/>
              </a:ext>
            </a:extLst>
          </p:cNvPr>
          <p:cNvSpPr txBox="1"/>
          <p:nvPr/>
        </p:nvSpPr>
        <p:spPr>
          <a:xfrm>
            <a:off x="8949650" y="4148717"/>
            <a:ext cx="440273" cy="369332"/>
          </a:xfrm>
          <a:prstGeom prst="rect">
            <a:avLst/>
          </a:prstGeom>
          <a:noFill/>
        </p:spPr>
        <p:txBody>
          <a:bodyPr wrap="square" rtlCol="0">
            <a:spAutoFit/>
          </a:bodyPr>
          <a:lstStyle/>
          <a:p>
            <a:pPr algn="ctr"/>
            <a:r>
              <a:rPr lang="en-US" b="1" dirty="0">
                <a:solidFill>
                  <a:srgbClr val="00275E"/>
                </a:solidFill>
              </a:rPr>
              <a:t>D</a:t>
            </a:r>
          </a:p>
        </p:txBody>
      </p:sp>
    </p:spTree>
    <p:extLst>
      <p:ext uri="{BB962C8B-B14F-4D97-AF65-F5344CB8AC3E}">
        <p14:creationId xmlns:p14="http://schemas.microsoft.com/office/powerpoint/2010/main" val="4233863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3290"/>
            <a:ext cx="11417302" cy="4344126"/>
          </a:xfrm>
        </p:spPr>
        <p:txBody>
          <a:bodyPr lIns="0" tIns="0" rIns="0" bIns="0" anchor="t">
            <a:noAutofit/>
          </a:bodyPr>
          <a:lstStyle/>
          <a:p>
            <a:r>
              <a:rPr lang="en-GB" dirty="0">
                <a:solidFill>
                  <a:srgbClr val="0D0D0D"/>
                </a:solidFill>
              </a:rPr>
              <a:t>Any dataset analysed is incomplete, including the Shots dataset provided. With a full Event dataset, it is possible to include new features such as whether a goal was scored with the player’s strongest foot, whether the shot was from a counter attack or fast break, whether the assist was a smart pass, whether the shot was from a cross, what the team’s current game state is (winning/drawing/losing). Tracking data can then be used to add more features such as player and goalkeeper’s position. However, despite being the state-of-the-art dataset, Tracking data is still missing significant data points including the body pose position (i.e. are they open to receive a pass) and the spin of the ball (therefore need to build in uncertainties when determining ball trajectory). More details about the advantages and disadvantages of using Event and Tracking data has been including in the appendix of this revised deck.</a:t>
            </a:r>
          </a:p>
          <a:p>
            <a:endParaRPr lang="en-GB" dirty="0">
              <a:solidFill>
                <a:srgbClr val="0D0D0D"/>
              </a:solidFill>
            </a:endParaRPr>
          </a:p>
          <a:p>
            <a:r>
              <a:rPr lang="en-GB" dirty="0">
                <a:solidFill>
                  <a:srgbClr val="0D0D0D"/>
                </a:solidFill>
              </a:rPr>
              <a:t>Chance Quality models typically do not include information on the player taking the shot and are therefore an estimate of how the average player or team would perform in a similar situation</a:t>
            </a:r>
            <a:r>
              <a:rPr lang="en-GB" baseline="30000" dirty="0">
                <a:solidFill>
                  <a:srgbClr val="0D0D0D"/>
                </a:solidFill>
              </a:rPr>
              <a:t>1</a:t>
            </a:r>
            <a:r>
              <a:rPr lang="en-GB" dirty="0">
                <a:solidFill>
                  <a:srgbClr val="0D0D0D"/>
                </a:solidFill>
              </a:rPr>
              <a:t>. This is because the model is built with all shot data, not just that individual players. For reference, currently in the 20/21 season after 30 matches, Harry Kane, has had 117 shots (45 on target, 21 goals), 3.9 shots a game. Over a 20 year career with 38 games per season, this would result in just under 3,000 shots.</a:t>
            </a:r>
          </a:p>
          <a:p>
            <a:endParaRPr lang="en-GB" dirty="0">
              <a:solidFill>
                <a:srgbClr val="0D0D0D"/>
              </a:solidFill>
            </a:endParaRPr>
          </a:p>
          <a:p>
            <a:r>
              <a:rPr lang="en-GB" dirty="0">
                <a:solidFill>
                  <a:srgbClr val="0D0D0D"/>
                </a:solidFill>
              </a:rPr>
              <a:t>Chance Quality models also typically do not use data from after the point the player strikes the ball. This means the model does not include information after the shot, such as the direction, speed, and angle the ball is heading. </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Some of the known problems and issues with current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Limitations of Chance Quality Models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661891"/>
            <a:ext cx="11417301" cy="455408"/>
          </a:xfrm>
        </p:spPr>
        <p:txBody>
          <a:bodyPr/>
          <a:lstStyle/>
          <a:p>
            <a:r>
              <a:rPr lang="en-GB" sz="900" baseline="30000" dirty="0"/>
              <a:t>1</a:t>
            </a:r>
            <a:r>
              <a:rPr lang="en-GB" sz="900" dirty="0"/>
              <a:t>FBref Expected Goals Explained: </a:t>
            </a:r>
            <a:r>
              <a:rPr lang="en-GB" sz="900" dirty="0">
                <a:hlinkClick r:id="rId3"/>
              </a:rPr>
              <a:t>https://fbref.com/en/expected-goals-model-explained</a:t>
            </a:r>
            <a:r>
              <a:rPr lang="en-GB" sz="900" dirty="0"/>
              <a:t>.</a:t>
            </a:r>
          </a:p>
          <a:p>
            <a:r>
              <a:rPr lang="en-GB" sz="900" baseline="30000" dirty="0"/>
              <a:t>2</a:t>
            </a:r>
            <a:r>
              <a:rPr lang="en-GB" sz="900" dirty="0"/>
              <a:t>Assessing Expected Goals Models. Part 1: Shots by </a:t>
            </a:r>
            <a:r>
              <a:rPr lang="en-GB" sz="900" dirty="0">
                <a:hlinkClick r:id="rId4"/>
              </a:rPr>
              <a:t>Garry Gelade</a:t>
            </a:r>
            <a:r>
              <a:rPr lang="en-GB" sz="900" dirty="0"/>
              <a:t>: </a:t>
            </a:r>
            <a:r>
              <a:rPr lang="en-GB" sz="900" dirty="0">
                <a:hlinkClick r:id="rId5"/>
              </a:rPr>
              <a:t>https://web.archive.org/web/20200724125157/http://business-analytic.co.uk/blog/evaluating-expected-goals-models/</a:t>
            </a:r>
            <a:r>
              <a:rPr lang="en-GB" sz="900" dirty="0"/>
              <a:t> (using </a:t>
            </a:r>
            <a:r>
              <a:rPr lang="en-GB" sz="900" dirty="0" err="1"/>
              <a:t>Wayback</a:t>
            </a:r>
            <a:r>
              <a:rPr lang="en-GB" sz="900" dirty="0"/>
              <a:t> Machine).</a:t>
            </a:r>
          </a:p>
          <a:p>
            <a:r>
              <a:rPr lang="en-GB" sz="900" baseline="30000" dirty="0"/>
              <a:t>3</a:t>
            </a:r>
            <a:r>
              <a:rPr lang="en-GB" sz="900" dirty="0"/>
              <a:t>A new way to measure keepers shot stopping: post-shot expected goals by </a:t>
            </a:r>
            <a:r>
              <a:rPr lang="en-GB" sz="900" dirty="0">
                <a:hlinkClick r:id="rId6"/>
              </a:rPr>
              <a:t>Mike Goodman</a:t>
            </a:r>
            <a:r>
              <a:rPr lang="en-GB" sz="900" dirty="0"/>
              <a:t>: </a:t>
            </a:r>
            <a:r>
              <a:rPr lang="en-GB" sz="900" dirty="0">
                <a:hlinkClick r:id="rId7"/>
              </a:rPr>
              <a:t>https://statsbomb.com/2018/11/a-new-way-to-measure-keepers-shot-stopping-post-shot-expected-goals/</a:t>
            </a:r>
            <a:r>
              <a:rPr lang="en-GB" sz="900" dirty="0"/>
              <a:t>. </a:t>
            </a: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1406551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81278"/>
            <a:ext cx="6786339" cy="4215281"/>
          </a:xfrm>
        </p:spPr>
        <p:txBody>
          <a:bodyPr lIns="0" tIns="0" rIns="0" bIns="0" anchor="t">
            <a:noAutofit/>
          </a:bodyPr>
          <a:lstStyle/>
          <a:p>
            <a:r>
              <a:rPr lang="en-GB" dirty="0">
                <a:solidFill>
                  <a:srgbClr val="0D0D0D"/>
                </a:solidFill>
              </a:rPr>
              <a:t>Due to time constraints and because model performance was not the absolute priority of this data challenge, the CQM submitted was trained using just a Logistic Regression model.</a:t>
            </a:r>
          </a:p>
          <a:p>
            <a:endParaRPr lang="en-GB" dirty="0">
              <a:solidFill>
                <a:srgbClr val="0D0D0D"/>
              </a:solidFill>
            </a:endParaRPr>
          </a:p>
          <a:p>
            <a:r>
              <a:rPr lang="en-GB" dirty="0">
                <a:solidFill>
                  <a:srgbClr val="0D0D0D"/>
                </a:solidFill>
              </a:rPr>
              <a:t>A subsequent Gradient Boosting Algorithm model has been created using </a:t>
            </a:r>
            <a:r>
              <a:rPr lang="en-GB" u="sng" dirty="0">
                <a:solidFill>
                  <a:srgbClr val="0D0D0D"/>
                </a:solidFill>
              </a:rPr>
              <a:t>XGBoost</a:t>
            </a:r>
            <a:r>
              <a:rPr lang="en-GB" dirty="0">
                <a:solidFill>
                  <a:srgbClr val="0D0D0D"/>
                </a:solidFill>
              </a:rPr>
              <a:t> (</a:t>
            </a:r>
            <a:r>
              <a:rPr lang="en-GB" dirty="0" err="1">
                <a:solidFill>
                  <a:srgbClr val="0D0D0D"/>
                </a:solidFill>
              </a:rPr>
              <a:t>eXtreme</a:t>
            </a:r>
            <a:r>
              <a:rPr lang="en-GB" dirty="0">
                <a:solidFill>
                  <a:srgbClr val="0D0D0D"/>
                </a:solidFill>
              </a:rPr>
              <a:t> Gradient Boosting), that has a slightly improved performance in terms of Log Loss compared to the initial model. </a:t>
            </a:r>
          </a:p>
          <a:p>
            <a:endParaRPr lang="en-GB" dirty="0">
              <a:solidFill>
                <a:srgbClr val="0D0D0D"/>
              </a:solidFill>
            </a:endParaRPr>
          </a:p>
          <a:p>
            <a:r>
              <a:rPr lang="en-GB" dirty="0">
                <a:solidFill>
                  <a:srgbClr val="0D0D0D"/>
                </a:solidFill>
              </a:rPr>
              <a:t>XGBoost is based on decision trees and has a great track record of high performances on modeling structured data due to its performance, flexibility and speed, and is regularly the algorithm that wins Kaggle competitions.</a:t>
            </a:r>
          </a:p>
          <a:p>
            <a:endParaRPr lang="en-GB" dirty="0">
              <a:solidFill>
                <a:srgbClr val="0D0D0D"/>
              </a:solidFill>
            </a:endParaRPr>
          </a:p>
          <a:p>
            <a:r>
              <a:rPr lang="en-GB" dirty="0">
                <a:solidFill>
                  <a:srgbClr val="0D0D0D"/>
                </a:solidFill>
              </a:rPr>
              <a:t>Much more information about how this second model was trained using XGBoost can be found in the separate Gradient Boosted Chance Quality Model notebook [</a:t>
            </a:r>
            <a:r>
              <a:rPr lang="en-GB" dirty="0">
                <a:solidFill>
                  <a:srgbClr val="0D0D0D"/>
                </a:solidFill>
                <a:hlinkClick r:id="rId3"/>
              </a:rPr>
              <a:t>link</a:t>
            </a:r>
            <a:r>
              <a:rPr lang="en-GB"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Assessment of the chances in the match through the application of the CQM</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167340" cy="475357"/>
          </a:xfrm>
        </p:spPr>
        <p:txBody>
          <a:bodyPr/>
          <a:lstStyle/>
          <a:p>
            <a:pPr>
              <a:defRPr/>
            </a:pPr>
            <a:r>
              <a:rPr lang="en-GB" sz="2800" dirty="0">
                <a:solidFill>
                  <a:srgbClr val="28A0D3"/>
                </a:solidFill>
              </a:rPr>
              <a:t>Comparison of Logistic Regression Model with XGBoost Model</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532614"/>
            <a:ext cx="11417300" cy="584686"/>
          </a:xfrm>
        </p:spPr>
        <p:txBody>
          <a:bodyPr/>
          <a:lstStyle/>
          <a:p>
            <a:r>
              <a:rPr lang="en-GB" dirty="0"/>
              <a:t>Secondary model created using XGBoost in a separate notebook: </a:t>
            </a:r>
            <a:r>
              <a:rPr lang="en-GB" dirty="0">
                <a:hlinkClick r:id="rId4"/>
              </a:rPr>
              <a:t>https://github.com/eddwebster/mcfc_submission/blob/main/notebooks/chance_quality_modelling/2)%20Gradient%20Boosted%20Chance%20Quality%20Model%20from%20Shots%20Data.ipynb</a:t>
            </a:r>
            <a:r>
              <a:rPr lang="en-GB" dirty="0"/>
              <a:t> </a:t>
            </a:r>
            <a:endParaRPr lang="en-US" dirty="0"/>
          </a:p>
          <a:p>
            <a:r>
              <a:rPr lang="en-GB" dirty="0"/>
              <a:t>Analysis of game 2 of the Metrica Sports sample data can be found in section 14 and 15 of the Chance Quality Model notebook: </a:t>
            </a:r>
            <a:r>
              <a:rPr lang="en-GB" dirty="0">
                <a:hlinkClick r:id="rId5"/>
              </a:rPr>
              <a:t>https://github.com/eddwebster/mcfc_submission/blob/main/notebooks/chance_quality_modelling/Creating%20a%20Chance%20Quality%20Model%20from%20Shots%20Data.ipynb</a:t>
            </a:r>
            <a:r>
              <a:rPr lang="en-GB" dirty="0"/>
              <a:t> </a:t>
            </a:r>
          </a:p>
        </p:txBody>
      </p:sp>
      <p:sp>
        <p:nvSpPr>
          <p:cNvPr id="23" name="TextBox 22">
            <a:extLst>
              <a:ext uri="{FF2B5EF4-FFF2-40B4-BE49-F238E27FC236}">
                <a16:creationId xmlns:a16="http://schemas.microsoft.com/office/drawing/2014/main" id="{BD31B0E5-E317-AA46-8C2C-555E148C36A9}"/>
              </a:ext>
            </a:extLst>
          </p:cNvPr>
          <p:cNvSpPr txBox="1"/>
          <p:nvPr/>
        </p:nvSpPr>
        <p:spPr>
          <a:xfrm>
            <a:off x="7173687" y="1182647"/>
            <a:ext cx="440273" cy="369332"/>
          </a:xfrm>
          <a:prstGeom prst="rect">
            <a:avLst/>
          </a:prstGeom>
          <a:noFill/>
        </p:spPr>
        <p:txBody>
          <a:bodyPr wrap="square" rtlCol="0">
            <a:spAutoFit/>
          </a:bodyPr>
          <a:lstStyle/>
          <a:p>
            <a:pPr algn="ctr"/>
            <a:r>
              <a:rPr lang="en-US" b="1" dirty="0">
                <a:solidFill>
                  <a:srgbClr val="00275E"/>
                </a:solidFill>
              </a:rPr>
              <a:t>A</a:t>
            </a:r>
          </a:p>
        </p:txBody>
      </p:sp>
      <p:sp>
        <p:nvSpPr>
          <p:cNvPr id="24" name="TextBox 23">
            <a:extLst>
              <a:ext uri="{FF2B5EF4-FFF2-40B4-BE49-F238E27FC236}">
                <a16:creationId xmlns:a16="http://schemas.microsoft.com/office/drawing/2014/main" id="{23B515C9-63B7-F946-8A77-12E2B17F72B6}"/>
              </a:ext>
            </a:extLst>
          </p:cNvPr>
          <p:cNvSpPr txBox="1"/>
          <p:nvPr/>
        </p:nvSpPr>
        <p:spPr>
          <a:xfrm>
            <a:off x="7173686" y="3426765"/>
            <a:ext cx="440273" cy="369332"/>
          </a:xfrm>
          <a:prstGeom prst="rect">
            <a:avLst/>
          </a:prstGeom>
          <a:noFill/>
        </p:spPr>
        <p:txBody>
          <a:bodyPr wrap="square" rtlCol="0">
            <a:spAutoFit/>
          </a:bodyPr>
          <a:lstStyle/>
          <a:p>
            <a:pPr algn="ctr"/>
            <a:r>
              <a:rPr lang="en-US" b="1" dirty="0">
                <a:solidFill>
                  <a:srgbClr val="00275E"/>
                </a:solidFill>
              </a:rPr>
              <a:t>B</a:t>
            </a:r>
          </a:p>
        </p:txBody>
      </p:sp>
      <p:sp>
        <p:nvSpPr>
          <p:cNvPr id="25" name="TextBox 24">
            <a:extLst>
              <a:ext uri="{FF2B5EF4-FFF2-40B4-BE49-F238E27FC236}">
                <a16:creationId xmlns:a16="http://schemas.microsoft.com/office/drawing/2014/main" id="{010CC9E6-9D27-6046-8B8F-F4740E8FBDB3}"/>
              </a:ext>
            </a:extLst>
          </p:cNvPr>
          <p:cNvSpPr txBox="1"/>
          <p:nvPr/>
        </p:nvSpPr>
        <p:spPr>
          <a:xfrm>
            <a:off x="7613960" y="3035735"/>
            <a:ext cx="4344081" cy="215444"/>
          </a:xfrm>
          <a:prstGeom prst="rect">
            <a:avLst/>
          </a:prstGeom>
          <a:noFill/>
        </p:spPr>
        <p:txBody>
          <a:bodyPr wrap="square" rtlCol="0">
            <a:spAutoFit/>
          </a:bodyPr>
          <a:lstStyle/>
          <a:p>
            <a:r>
              <a:rPr lang="en-US" sz="800" b="1" dirty="0">
                <a:solidFill>
                  <a:srgbClr val="00275E"/>
                </a:solidFill>
              </a:rPr>
              <a:t>Fig. A: </a:t>
            </a:r>
            <a:r>
              <a:rPr lang="en-US" sz="800" b="1" dirty="0" err="1">
                <a:solidFill>
                  <a:srgbClr val="00275E"/>
                </a:solidFill>
              </a:rPr>
              <a:t>xG</a:t>
            </a:r>
            <a:r>
              <a:rPr lang="en-US" sz="800" b="1" dirty="0">
                <a:solidFill>
                  <a:srgbClr val="00275E"/>
                </a:solidFill>
              </a:rPr>
              <a:t> race chart for Chance Quality Model created using XGBoost.</a:t>
            </a:r>
          </a:p>
        </p:txBody>
      </p:sp>
      <p:sp>
        <p:nvSpPr>
          <p:cNvPr id="26" name="TextBox 25">
            <a:extLst>
              <a:ext uri="{FF2B5EF4-FFF2-40B4-BE49-F238E27FC236}">
                <a16:creationId xmlns:a16="http://schemas.microsoft.com/office/drawing/2014/main" id="{CA6E45B1-D69C-244F-B691-049BA0F06F9E}"/>
              </a:ext>
            </a:extLst>
          </p:cNvPr>
          <p:cNvSpPr txBox="1"/>
          <p:nvPr/>
        </p:nvSpPr>
        <p:spPr>
          <a:xfrm>
            <a:off x="7613960" y="5188391"/>
            <a:ext cx="4344082" cy="215444"/>
          </a:xfrm>
          <a:prstGeom prst="rect">
            <a:avLst/>
          </a:prstGeom>
          <a:noFill/>
        </p:spPr>
        <p:txBody>
          <a:bodyPr wrap="square" rtlCol="0">
            <a:spAutoFit/>
          </a:bodyPr>
          <a:lstStyle/>
          <a:p>
            <a:r>
              <a:rPr lang="en-US" sz="800" b="1" dirty="0">
                <a:solidFill>
                  <a:srgbClr val="00275E"/>
                </a:solidFill>
              </a:rPr>
              <a:t>Fig. A: </a:t>
            </a:r>
            <a:r>
              <a:rPr lang="en-US" sz="800" b="1" dirty="0" err="1">
                <a:solidFill>
                  <a:srgbClr val="00275E"/>
                </a:solidFill>
              </a:rPr>
              <a:t>xG</a:t>
            </a:r>
            <a:r>
              <a:rPr lang="en-US" sz="800" b="1" dirty="0">
                <a:solidFill>
                  <a:srgbClr val="00275E"/>
                </a:solidFill>
              </a:rPr>
              <a:t> race chart for Chance Quality Model created using Logistic Regression.</a:t>
            </a:r>
          </a:p>
        </p:txBody>
      </p:sp>
      <p:sp>
        <p:nvSpPr>
          <p:cNvPr id="3" name="Diamond 2">
            <a:extLst>
              <a:ext uri="{FF2B5EF4-FFF2-40B4-BE49-F238E27FC236}">
                <a16:creationId xmlns:a16="http://schemas.microsoft.com/office/drawing/2014/main" id="{196EA9A9-B180-3346-9527-56A3FBDFBCCD}"/>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nvGrpSpPr>
          <p:cNvPr id="9" name="Group 8">
            <a:extLst>
              <a:ext uri="{FF2B5EF4-FFF2-40B4-BE49-F238E27FC236}">
                <a16:creationId xmlns:a16="http://schemas.microsoft.com/office/drawing/2014/main" id="{5BAAA1B1-3746-F340-8E2E-87B4E5D87A1C}"/>
              </a:ext>
            </a:extLst>
          </p:cNvPr>
          <p:cNvGrpSpPr/>
          <p:nvPr/>
        </p:nvGrpSpPr>
        <p:grpSpPr>
          <a:xfrm>
            <a:off x="7613960" y="1281279"/>
            <a:ext cx="4344082" cy="1718401"/>
            <a:chOff x="7613960" y="1281279"/>
            <a:chExt cx="4344082" cy="1718401"/>
          </a:xfrm>
        </p:grpSpPr>
        <p:pic>
          <p:nvPicPr>
            <p:cNvPr id="1026" name="Picture 2">
              <a:extLst>
                <a:ext uri="{FF2B5EF4-FFF2-40B4-BE49-F238E27FC236}">
                  <a16:creationId xmlns:a16="http://schemas.microsoft.com/office/drawing/2014/main" id="{6A03B613-E1F8-484F-86E7-BD4FDE322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960" y="1281279"/>
              <a:ext cx="4344082" cy="1718401"/>
            </a:xfrm>
            <a:prstGeom prst="rect">
              <a:avLst/>
            </a:prstGeom>
            <a:noFill/>
            <a:extLst>
              <a:ext uri="{909E8E84-426E-40DD-AFC4-6F175D3DCCD1}">
                <a14:hiddenFill xmlns:a14="http://schemas.microsoft.com/office/drawing/2010/main">
                  <a:solidFill>
                    <a:srgbClr val="FFFFFF"/>
                  </a:solidFill>
                </a14:hiddenFill>
              </a:ext>
            </a:extLst>
          </p:spPr>
        </p:pic>
        <p:sp>
          <p:nvSpPr>
            <p:cNvPr id="16" name="5-point Star 15">
              <a:extLst>
                <a:ext uri="{FF2B5EF4-FFF2-40B4-BE49-F238E27FC236}">
                  <a16:creationId xmlns:a16="http://schemas.microsoft.com/office/drawing/2014/main" id="{59045332-9EA8-BB41-8519-1148843B1F50}"/>
                </a:ext>
              </a:extLst>
            </p:cNvPr>
            <p:cNvSpPr/>
            <p:nvPr/>
          </p:nvSpPr>
          <p:spPr>
            <a:xfrm>
              <a:off x="8246746" y="2553280"/>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7" name="5-point Star 16">
              <a:extLst>
                <a:ext uri="{FF2B5EF4-FFF2-40B4-BE49-F238E27FC236}">
                  <a16:creationId xmlns:a16="http://schemas.microsoft.com/office/drawing/2014/main" id="{2702E4B6-0F64-AA42-B7B4-2CE77A8ED8CF}"/>
                </a:ext>
              </a:extLst>
            </p:cNvPr>
            <p:cNvSpPr/>
            <p:nvPr/>
          </p:nvSpPr>
          <p:spPr>
            <a:xfrm>
              <a:off x="9896476" y="2135329"/>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8" name="5-point Star 17">
              <a:extLst>
                <a:ext uri="{FF2B5EF4-FFF2-40B4-BE49-F238E27FC236}">
                  <a16:creationId xmlns:a16="http://schemas.microsoft.com/office/drawing/2014/main" id="{994AE750-A680-5F4A-B874-451B80D66057}"/>
                </a:ext>
              </a:extLst>
            </p:cNvPr>
            <p:cNvSpPr/>
            <p:nvPr/>
          </p:nvSpPr>
          <p:spPr>
            <a:xfrm>
              <a:off x="11148059" y="1746191"/>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9" name="5-point Star 18">
              <a:extLst>
                <a:ext uri="{FF2B5EF4-FFF2-40B4-BE49-F238E27FC236}">
                  <a16:creationId xmlns:a16="http://schemas.microsoft.com/office/drawing/2014/main" id="{715FD8D0-67A9-2445-AE1F-41C7500FFACC}"/>
                </a:ext>
              </a:extLst>
            </p:cNvPr>
            <p:cNvSpPr/>
            <p:nvPr/>
          </p:nvSpPr>
          <p:spPr>
            <a:xfrm>
              <a:off x="9340216" y="2448876"/>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0" name="5-point Star 19">
              <a:extLst>
                <a:ext uri="{FF2B5EF4-FFF2-40B4-BE49-F238E27FC236}">
                  <a16:creationId xmlns:a16="http://schemas.microsoft.com/office/drawing/2014/main" id="{F933D827-C40A-A643-B273-B1AF07DB2BFB}"/>
                </a:ext>
              </a:extLst>
            </p:cNvPr>
            <p:cNvSpPr/>
            <p:nvPr/>
          </p:nvSpPr>
          <p:spPr>
            <a:xfrm>
              <a:off x="10988039" y="1491853"/>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grpSp>
        <p:nvGrpSpPr>
          <p:cNvPr id="10" name="Group 9">
            <a:extLst>
              <a:ext uri="{FF2B5EF4-FFF2-40B4-BE49-F238E27FC236}">
                <a16:creationId xmlns:a16="http://schemas.microsoft.com/office/drawing/2014/main" id="{243CA43B-13AE-3E44-8F6F-9ECA774B4237}"/>
              </a:ext>
            </a:extLst>
          </p:cNvPr>
          <p:cNvGrpSpPr/>
          <p:nvPr/>
        </p:nvGrpSpPr>
        <p:grpSpPr>
          <a:xfrm>
            <a:off x="7613137" y="3473386"/>
            <a:ext cx="4344081" cy="1718401"/>
            <a:chOff x="7613137" y="3473386"/>
            <a:chExt cx="4344081" cy="1718401"/>
          </a:xfrm>
        </p:grpSpPr>
        <p:pic>
          <p:nvPicPr>
            <p:cNvPr id="1028" name="Picture 4">
              <a:extLst>
                <a:ext uri="{FF2B5EF4-FFF2-40B4-BE49-F238E27FC236}">
                  <a16:creationId xmlns:a16="http://schemas.microsoft.com/office/drawing/2014/main" id="{DFC1CC60-1696-8C44-A1D9-171E023A6D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137" y="3473386"/>
              <a:ext cx="4344081" cy="1718401"/>
            </a:xfrm>
            <a:prstGeom prst="rect">
              <a:avLst/>
            </a:prstGeom>
            <a:noFill/>
            <a:extLst>
              <a:ext uri="{909E8E84-426E-40DD-AFC4-6F175D3DCCD1}">
                <a14:hiddenFill xmlns:a14="http://schemas.microsoft.com/office/drawing/2010/main">
                  <a:solidFill>
                    <a:srgbClr val="FFFFFF"/>
                  </a:solidFill>
                </a14:hiddenFill>
              </a:ext>
            </a:extLst>
          </p:spPr>
        </p:pic>
        <p:sp>
          <p:nvSpPr>
            <p:cNvPr id="30" name="5-point Star 29">
              <a:extLst>
                <a:ext uri="{FF2B5EF4-FFF2-40B4-BE49-F238E27FC236}">
                  <a16:creationId xmlns:a16="http://schemas.microsoft.com/office/drawing/2014/main" id="{75533167-E5A5-104A-AE67-217F43B31D3E}"/>
                </a:ext>
              </a:extLst>
            </p:cNvPr>
            <p:cNvSpPr/>
            <p:nvPr/>
          </p:nvSpPr>
          <p:spPr>
            <a:xfrm>
              <a:off x="8246746" y="4739819"/>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1" name="5-point Star 30">
              <a:extLst>
                <a:ext uri="{FF2B5EF4-FFF2-40B4-BE49-F238E27FC236}">
                  <a16:creationId xmlns:a16="http://schemas.microsoft.com/office/drawing/2014/main" id="{5AEE4928-CC9A-654E-A097-3AC72804E475}"/>
                </a:ext>
              </a:extLst>
            </p:cNvPr>
            <p:cNvSpPr/>
            <p:nvPr/>
          </p:nvSpPr>
          <p:spPr>
            <a:xfrm>
              <a:off x="9896476" y="4411049"/>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2" name="5-point Star 31">
              <a:extLst>
                <a:ext uri="{FF2B5EF4-FFF2-40B4-BE49-F238E27FC236}">
                  <a16:creationId xmlns:a16="http://schemas.microsoft.com/office/drawing/2014/main" id="{D71E893E-2E2D-5648-AB3D-B763CDAEF53F}"/>
                </a:ext>
              </a:extLst>
            </p:cNvPr>
            <p:cNvSpPr/>
            <p:nvPr/>
          </p:nvSpPr>
          <p:spPr>
            <a:xfrm>
              <a:off x="11148059" y="4063055"/>
              <a:ext cx="148590" cy="143112"/>
            </a:xfrm>
            <a:prstGeom prst="star5">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3" name="5-point Star 32">
              <a:extLst>
                <a:ext uri="{FF2B5EF4-FFF2-40B4-BE49-F238E27FC236}">
                  <a16:creationId xmlns:a16="http://schemas.microsoft.com/office/drawing/2014/main" id="{A866E700-903F-9447-A143-16709A66ADFC}"/>
                </a:ext>
              </a:extLst>
            </p:cNvPr>
            <p:cNvSpPr/>
            <p:nvPr/>
          </p:nvSpPr>
          <p:spPr>
            <a:xfrm>
              <a:off x="9340216" y="4601125"/>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4" name="5-point Star 33">
              <a:extLst>
                <a:ext uri="{FF2B5EF4-FFF2-40B4-BE49-F238E27FC236}">
                  <a16:creationId xmlns:a16="http://schemas.microsoft.com/office/drawing/2014/main" id="{8D306361-E82A-0649-A589-0E0804C8F039}"/>
                </a:ext>
              </a:extLst>
            </p:cNvPr>
            <p:cNvSpPr/>
            <p:nvPr/>
          </p:nvSpPr>
          <p:spPr>
            <a:xfrm>
              <a:off x="10988039" y="3667820"/>
              <a:ext cx="148590" cy="143112"/>
            </a:xfrm>
            <a:prstGeom prst="star5">
              <a:avLst/>
            </a:prstGeom>
            <a:solidFill>
              <a:srgbClr val="0C05FF"/>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Tree>
    <p:extLst>
      <p:ext uri="{BB962C8B-B14F-4D97-AF65-F5344CB8AC3E}">
        <p14:creationId xmlns:p14="http://schemas.microsoft.com/office/powerpoint/2010/main" val="2036860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Next Steps and Conclusion</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946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7" y="1373876"/>
            <a:ext cx="10663357" cy="4600204"/>
          </a:xfrm>
        </p:spPr>
        <p:txBody>
          <a:bodyPr lIns="0" tIns="0" rIns="0" bIns="0" anchor="t"/>
          <a:lstStyle/>
          <a:p>
            <a:pPr marL="0" indent="0">
              <a:buNone/>
            </a:pPr>
            <a:r>
              <a:rPr lang="en-GB" sz="1800" dirty="0">
                <a:solidFill>
                  <a:srgbClr val="0D0D0D"/>
                </a:solidFill>
              </a:rPr>
              <a:t>Defined, built, trained, and evaluated two Chance Quality Models from Shots data through the application of both Logistic Regression and subsequently XGBoost, where Expected Goals was the KPI used to interpret model predictions and assess shot quality.</a:t>
            </a:r>
          </a:p>
          <a:p>
            <a:pPr marL="0" indent="0">
              <a:buNone/>
            </a:pPr>
            <a:endParaRPr lang="en-GB" sz="1800" dirty="0">
              <a:solidFill>
                <a:srgbClr val="0D0D0D"/>
              </a:solidFill>
            </a:endParaRPr>
          </a:p>
          <a:p>
            <a:pPr marL="0" indent="0">
              <a:buNone/>
            </a:pPr>
            <a:r>
              <a:rPr lang="en-GB" sz="1800" dirty="0">
                <a:solidFill>
                  <a:srgbClr val="0D0D0D"/>
                </a:solidFill>
              </a:rPr>
              <a:t>Determined the shots from game 2 of the sample Metrica Sports Tracking and Event data, and made these available for predictions using the Chance Quality Models in an appropriate format, deriving additional features from the Tracking data to further enrich the provided Event data, to be used in the Chance Quality Model predictions.</a:t>
            </a:r>
          </a:p>
          <a:p>
            <a:pPr marL="0" indent="0">
              <a:buNone/>
            </a:pPr>
            <a:endParaRPr lang="en-GB" sz="1800" dirty="0">
              <a:solidFill>
                <a:srgbClr val="0D0D0D"/>
              </a:solidFill>
            </a:endParaRPr>
          </a:p>
          <a:p>
            <a:pPr marL="0" indent="0">
              <a:buNone/>
            </a:pPr>
            <a:r>
              <a:rPr lang="en-GB" sz="1800" dirty="0">
                <a:solidFill>
                  <a:srgbClr val="0D0D0D"/>
                </a:solidFill>
              </a:rPr>
              <a:t>Assessed the performance of the two teams in game 2 of the sample Metrica Sports data through application of the Chance Quality Model (derived in step 1) and exported Metrica Sports shot data (derived in step 2), to determine that based on chances created and the Expected Goals predicted, </a:t>
            </a:r>
            <a:r>
              <a:rPr lang="en-GB" sz="1800" u="sng" dirty="0">
                <a:solidFill>
                  <a:srgbClr val="0D0D0D"/>
                </a:solidFill>
              </a:rPr>
              <a:t>the Away team was more deserving of being the winner of the match, despite losing the game three goals to two to the Home team</a:t>
            </a:r>
            <a:r>
              <a:rPr lang="en-GB" sz="1800" dirty="0">
                <a:solidFill>
                  <a:srgbClr val="0D0D0D"/>
                </a:solidFill>
              </a:rPr>
              <a:t>. However, as this is over just a 90 minute period, this analysis should be treated with caution.</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Summary of this data challenge submission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Conclusion</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endParaRPr lang="en-GB" dirty="0"/>
          </a:p>
          <a:p>
            <a:endParaRPr lang="en-GB" dirty="0"/>
          </a:p>
        </p:txBody>
      </p:sp>
      <p:sp>
        <p:nvSpPr>
          <p:cNvPr id="3" name="Oval 2">
            <a:extLst>
              <a:ext uri="{FF2B5EF4-FFF2-40B4-BE49-F238E27FC236}">
                <a16:creationId xmlns:a16="http://schemas.microsoft.com/office/drawing/2014/main" id="{5E55E50B-B0B7-4EE8-9D84-28C118D11A85}"/>
              </a:ext>
            </a:extLst>
          </p:cNvPr>
          <p:cNvSpPr/>
          <p:nvPr/>
        </p:nvSpPr>
        <p:spPr>
          <a:xfrm>
            <a:off x="395261" y="136493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470694"/>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4864" y="385302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Tree>
    <p:extLst>
      <p:ext uri="{BB962C8B-B14F-4D97-AF65-F5344CB8AC3E}">
        <p14:creationId xmlns:p14="http://schemas.microsoft.com/office/powerpoint/2010/main" val="1448302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233954" y="1257763"/>
            <a:ext cx="5640467" cy="4829002"/>
          </a:xfrm>
        </p:spPr>
        <p:txBody>
          <a:bodyPr lIns="0" tIns="0" rIns="0" bIns="0" anchor="t">
            <a:noAutofit/>
          </a:bodyPr>
          <a:lstStyle/>
          <a:p>
            <a:pPr marL="239395" indent="-239395"/>
            <a:r>
              <a:rPr lang="en-GB" sz="1100" b="1" dirty="0">
                <a:solidFill>
                  <a:srgbClr val="0D0D0D"/>
                </a:solidFill>
              </a:rPr>
              <a:t>GitHub:</a:t>
            </a:r>
          </a:p>
          <a:p>
            <a:pPr marL="527388" lvl="1" indent="-239395"/>
            <a:r>
              <a:rPr lang="en-GB" sz="1100" dirty="0">
                <a:solidFill>
                  <a:srgbClr val="0D0D0D"/>
                </a:solidFill>
              </a:rPr>
              <a:t>General: </a:t>
            </a:r>
            <a:r>
              <a:rPr lang="en-GB" sz="1100" dirty="0">
                <a:solidFill>
                  <a:srgbClr val="00275E"/>
                </a:solidFill>
                <a:hlinkClick r:id="rId3">
                  <a:extLst>
                    <a:ext uri="{A12FA001-AC4F-418D-AE19-62706E023703}">
                      <ahyp:hlinkClr xmlns:ahyp="http://schemas.microsoft.com/office/drawing/2018/hyperlinkcolor" val="tx"/>
                    </a:ext>
                  </a:extLst>
                </a:hlinkClick>
              </a:rPr>
              <a:t>github.com/eddwebster</a:t>
            </a:r>
            <a:endParaRPr lang="en-GB" sz="1100" dirty="0">
              <a:solidFill>
                <a:srgbClr val="00275E"/>
              </a:solidFill>
            </a:endParaRPr>
          </a:p>
          <a:p>
            <a:pPr marL="1007376" lvl="2" indent="-239395"/>
            <a:r>
              <a:rPr lang="en-GB" sz="1100" dirty="0">
                <a:solidFill>
                  <a:srgbClr val="0D0D0D"/>
                </a:solidFill>
              </a:rPr>
              <a:t>Manchester City Junior Data Scientist submission: </a:t>
            </a:r>
            <a:r>
              <a:rPr lang="en-GB" sz="1100" dirty="0">
                <a:solidFill>
                  <a:srgbClr val="00275E"/>
                </a:solidFill>
                <a:hlinkClick r:id="rId4">
                  <a:extLst>
                    <a:ext uri="{A12FA001-AC4F-418D-AE19-62706E023703}">
                      <ahyp:hlinkClr xmlns:ahyp="http://schemas.microsoft.com/office/drawing/2018/hyperlinkcolor" val="tx"/>
                    </a:ext>
                  </a:extLst>
                </a:hlinkClick>
              </a:rPr>
              <a:t>github.com/eddwebster/mcfc_submission</a:t>
            </a:r>
            <a:endParaRPr lang="en-GB" sz="1100" dirty="0">
              <a:solidFill>
                <a:srgbClr val="00275E"/>
              </a:solidFill>
            </a:endParaRPr>
          </a:p>
          <a:p>
            <a:pPr marL="1247370" lvl="3" indent="-239395"/>
            <a:r>
              <a:rPr lang="en-GB" sz="1100" dirty="0">
                <a:solidFill>
                  <a:srgbClr val="0D0D0D"/>
                </a:solidFill>
              </a:rPr>
              <a:t>Chance Quality Model notebook (Logistic Regression): </a:t>
            </a:r>
            <a:r>
              <a:rPr lang="en-GB" sz="1100" dirty="0">
                <a:solidFill>
                  <a:srgbClr val="00275E"/>
                </a:solidFill>
                <a:hlinkClick r:id="rId5">
                  <a:extLst>
                    <a:ext uri="{A12FA001-AC4F-418D-AE19-62706E023703}">
                      <ahyp:hlinkClr xmlns:ahyp="http://schemas.microsoft.com/office/drawing/2018/hyperlinkcolor" val="tx"/>
                    </a:ext>
                  </a:extLst>
                </a:hlinkClick>
              </a:rPr>
              <a:t>https://nbviewer.jupyter.org/github/eddwebster/mcfc_submission/blob/main/notebooks/chance_quality_modelling/Creating%20a%20Chance%20Quality%20Model%20from%20Shots%20Data.ipynb</a:t>
            </a:r>
            <a:r>
              <a:rPr lang="en-GB" sz="1100" dirty="0">
                <a:solidFill>
                  <a:srgbClr val="0D0D0D"/>
                </a:solidFill>
              </a:rPr>
              <a:t> </a:t>
            </a:r>
          </a:p>
          <a:p>
            <a:pPr marL="1247370" lvl="3" indent="-239395"/>
            <a:r>
              <a:rPr lang="en-GB" sz="1100" dirty="0">
                <a:solidFill>
                  <a:srgbClr val="0D0D0D"/>
                </a:solidFill>
              </a:rPr>
              <a:t>Chance Quality Model notebook (XGBoost): </a:t>
            </a:r>
            <a:r>
              <a:rPr lang="en-GB" sz="1100" dirty="0">
                <a:solidFill>
                  <a:srgbClr val="00275E"/>
                </a:solidFill>
                <a:hlinkClick r:id="rId6">
                  <a:extLst>
                    <a:ext uri="{A12FA001-AC4F-418D-AE19-62706E023703}">
                      <ahyp:hlinkClr xmlns:ahyp="http://schemas.microsoft.com/office/drawing/2018/hyperlinkcolor" val="tx"/>
                    </a:ext>
                  </a:extLst>
                </a:hlinkClick>
              </a:rPr>
              <a:t>https://nbviewer.jupyter.org/github/eddwebster/mcfc_submission/blob/main/notebooks/chance_quality_modelling/2%29%20Gradient%20Boosted%20Chance%20Quality%20Model%20from%20Shots%20Data.ipynb</a:t>
            </a:r>
            <a:r>
              <a:rPr lang="en-GB" sz="1100" dirty="0">
                <a:solidFill>
                  <a:srgbClr val="0D0D0D"/>
                </a:solidFill>
              </a:rPr>
              <a:t> </a:t>
            </a:r>
          </a:p>
          <a:p>
            <a:pPr marL="1247370" lvl="3" indent="-239395"/>
            <a:r>
              <a:rPr lang="en-GB" sz="1100" dirty="0">
                <a:solidFill>
                  <a:srgbClr val="0D0D0D"/>
                </a:solidFill>
              </a:rPr>
              <a:t>Metrica Sports analysis notebook: </a:t>
            </a:r>
            <a:r>
              <a:rPr lang="en-GB" sz="1100" dirty="0">
                <a:solidFill>
                  <a:srgbClr val="00275E"/>
                </a:solidFill>
                <a:hlinkClick r:id="rId7">
                  <a:extLst>
                    <a:ext uri="{A12FA001-AC4F-418D-AE19-62706E023703}">
                      <ahyp:hlinkClr xmlns:ahyp="http://schemas.microsoft.com/office/drawing/2018/hyperlinkcolor" val="tx"/>
                    </a:ext>
                  </a:extLst>
                </a:hlinkClick>
              </a:rPr>
              <a:t>https://nbviewer.jupyter.org/github/eddwebster/mcfc_submission/blob/main/notebooks/metrica-sports/Metrica%20Sports.ipynb</a:t>
            </a:r>
            <a:r>
              <a:rPr lang="en-GB" sz="1100" dirty="0">
                <a:solidFill>
                  <a:srgbClr val="0D0D0D"/>
                </a:solidFill>
              </a:rPr>
              <a:t> </a:t>
            </a:r>
          </a:p>
          <a:p>
            <a:pPr marL="1007376" lvl="2" indent="-239395"/>
            <a:r>
              <a:rPr lang="en-GB" sz="1100" dirty="0">
                <a:solidFill>
                  <a:srgbClr val="0D0D0D"/>
                </a:solidFill>
              </a:rPr>
              <a:t>Football analytics: </a:t>
            </a:r>
            <a:r>
              <a:rPr lang="en-GB" sz="1100" dirty="0">
                <a:solidFill>
                  <a:srgbClr val="00275E"/>
                </a:solidFill>
                <a:hlinkClick r:id="rId8">
                  <a:extLst>
                    <a:ext uri="{A12FA001-AC4F-418D-AE19-62706E023703}">
                      <ahyp:hlinkClr xmlns:ahyp="http://schemas.microsoft.com/office/drawing/2018/hyperlinkcolor" val="tx"/>
                    </a:ext>
                  </a:extLst>
                </a:hlinkClick>
              </a:rPr>
              <a:t>github.com/eddwebster/football_analytics</a:t>
            </a:r>
            <a:r>
              <a:rPr lang="en-GB" sz="1100" dirty="0">
                <a:solidFill>
                  <a:srgbClr val="00275E"/>
                </a:solidFill>
              </a:rPr>
              <a:t> </a:t>
            </a:r>
            <a:endParaRPr lang="en-GB" sz="1100" dirty="0">
              <a:solidFill>
                <a:srgbClr val="0D0D0D"/>
              </a:solidFill>
            </a:endParaRPr>
          </a:p>
          <a:p>
            <a:pPr marL="239395" indent="-239395"/>
            <a:endParaRPr lang="en-GB" sz="1100" b="1" dirty="0">
              <a:solidFill>
                <a:srgbClr val="0D0D0D"/>
              </a:solidFill>
            </a:endParaRPr>
          </a:p>
          <a:p>
            <a:pPr marL="239395" indent="-239395"/>
            <a:r>
              <a:rPr lang="en-GB" sz="1100" b="1" dirty="0">
                <a:solidFill>
                  <a:srgbClr val="0D0D0D"/>
                </a:solidFill>
              </a:rPr>
              <a:t>Tableau Public profile: </a:t>
            </a:r>
            <a:r>
              <a:rPr lang="en-GB" sz="1100" dirty="0">
                <a:solidFill>
                  <a:srgbClr val="00275E"/>
                </a:solidFill>
                <a:hlinkClick r:id="rId9">
                  <a:extLst>
                    <a:ext uri="{A12FA001-AC4F-418D-AE19-62706E023703}">
                      <ahyp:hlinkClr xmlns:ahyp="http://schemas.microsoft.com/office/drawing/2018/hyperlinkcolor" val="tx"/>
                    </a:ext>
                  </a:extLst>
                </a:hlinkClick>
              </a:rPr>
              <a:t>public.tableau.com/profile/edd.webster</a:t>
            </a:r>
            <a:r>
              <a:rPr lang="en-GB" sz="1100" dirty="0">
                <a:solidFill>
                  <a:srgbClr val="0D0D0D"/>
                </a:solidFill>
              </a:rPr>
              <a:t>. </a:t>
            </a:r>
          </a:p>
          <a:p>
            <a:pPr marL="239395" indent="-239395"/>
            <a:endParaRPr lang="en-GB" sz="1100" dirty="0">
              <a:solidFill>
                <a:srgbClr val="0D0D0D"/>
              </a:solidFill>
            </a:endParaRPr>
          </a:p>
          <a:p>
            <a:pPr marL="239395" indent="-239395"/>
            <a:r>
              <a:rPr lang="en-GB" sz="1100" b="1" dirty="0">
                <a:solidFill>
                  <a:srgbClr val="0D0D0D"/>
                </a:solidFill>
              </a:rPr>
              <a:t>Website: </a:t>
            </a:r>
            <a:r>
              <a:rPr lang="en-GB" sz="1100" dirty="0">
                <a:solidFill>
                  <a:srgbClr val="00275E"/>
                </a:solidFill>
                <a:hlinkClick r:id="rId10">
                  <a:extLst>
                    <a:ext uri="{A12FA001-AC4F-418D-AE19-62706E023703}">
                      <ahyp:hlinkClr xmlns:ahyp="http://schemas.microsoft.com/office/drawing/2018/hyperlinkcolor" val="tx"/>
                    </a:ext>
                  </a:extLst>
                </a:hlinkClick>
              </a:rPr>
              <a:t>eddwebster.com</a:t>
            </a:r>
            <a:endParaRPr lang="en-GB" sz="1100" dirty="0">
              <a:solidFill>
                <a:srgbClr val="00275E"/>
              </a:solidFill>
            </a:endParaRPr>
          </a:p>
          <a:p>
            <a:pPr marL="239395" indent="-239395"/>
            <a:endParaRPr lang="en-GB" sz="1100" dirty="0">
              <a:solidFill>
                <a:srgbClr val="0D0D0D"/>
              </a:solidFill>
            </a:endParaRPr>
          </a:p>
          <a:p>
            <a:pPr marL="239395" indent="-239395"/>
            <a:r>
              <a:rPr lang="en-GB" sz="1100" b="1" dirty="0">
                <a:solidFill>
                  <a:srgbClr val="0D0D0D"/>
                </a:solidFill>
              </a:rPr>
              <a:t>LinkedIn: </a:t>
            </a:r>
            <a:r>
              <a:rPr lang="en-GB" sz="1100" dirty="0">
                <a:solidFill>
                  <a:srgbClr val="00275E"/>
                </a:solidFill>
                <a:hlinkClick r:id="rId11">
                  <a:extLst>
                    <a:ext uri="{A12FA001-AC4F-418D-AE19-62706E023703}">
                      <ahyp:hlinkClr xmlns:ahyp="http://schemas.microsoft.com/office/drawing/2018/hyperlinkcolor" val="tx"/>
                    </a:ext>
                  </a:extLst>
                </a:hlinkClick>
              </a:rPr>
              <a:t>linkedin.com/in/eddwebster</a:t>
            </a:r>
            <a:endParaRPr lang="en-GB" sz="1100" dirty="0">
              <a:solidFill>
                <a:srgbClr val="00275E"/>
              </a:solidFill>
            </a:endParaRPr>
          </a:p>
          <a:p>
            <a:pPr marL="239395" indent="-239395"/>
            <a:endParaRPr lang="en-GB" sz="1100" dirty="0">
              <a:solidFill>
                <a:srgbClr val="0D0D0D"/>
              </a:solidFill>
            </a:endParaRPr>
          </a:p>
          <a:p>
            <a:pPr marL="239395" indent="-239395"/>
            <a:r>
              <a:rPr lang="en-GB" sz="1100" b="1" dirty="0">
                <a:solidFill>
                  <a:srgbClr val="0D0D0D"/>
                </a:solidFill>
              </a:rPr>
              <a:t>Twitter: </a:t>
            </a:r>
            <a:r>
              <a:rPr lang="en-GB" sz="1100" dirty="0">
                <a:solidFill>
                  <a:srgbClr val="00275E"/>
                </a:solidFill>
                <a:hlinkClick r:id="rId12">
                  <a:extLst>
                    <a:ext uri="{A12FA001-AC4F-418D-AE19-62706E023703}">
                      <ahyp:hlinkClr xmlns:ahyp="http://schemas.microsoft.com/office/drawing/2018/hyperlinkcolor" val="tx"/>
                    </a:ext>
                  </a:extLst>
                </a:hlinkClick>
              </a:rPr>
              <a:t>@eddwebster</a:t>
            </a:r>
            <a:endParaRPr lang="en-GB" sz="1100" dirty="0">
              <a:solidFill>
                <a:srgbClr val="00275E"/>
              </a:solidFill>
            </a:endParaRPr>
          </a:p>
          <a:p>
            <a:pPr marL="239395" indent="-239395"/>
            <a:endParaRPr lang="en-GB" sz="1100" dirty="0">
              <a:solidFill>
                <a:srgbClr val="0D0D0D"/>
              </a:solidFill>
            </a:endParaRPr>
          </a:p>
          <a:p>
            <a:pPr marL="239395" indent="-239395"/>
            <a:r>
              <a:rPr lang="en-GB" sz="1100" b="1" dirty="0">
                <a:solidFill>
                  <a:srgbClr val="0D0D0D"/>
                </a:solidFill>
              </a:rPr>
              <a:t>Email: </a:t>
            </a:r>
            <a:r>
              <a:rPr lang="en-GB" sz="1100" dirty="0">
                <a:solidFill>
                  <a:srgbClr val="00275E"/>
                </a:solidFill>
                <a:hlinkClick r:id="rId13">
                  <a:extLst>
                    <a:ext uri="{A12FA001-AC4F-418D-AE19-62706E023703}">
                      <ahyp:hlinkClr xmlns:ahyp="http://schemas.microsoft.com/office/drawing/2018/hyperlinkcolor" val="tx"/>
                    </a:ext>
                  </a:extLst>
                </a:hlinkClick>
              </a:rPr>
              <a:t>edward.webster@cityfootball.com</a:t>
            </a:r>
            <a:r>
              <a:rPr lang="en-GB" sz="1100" dirty="0">
                <a:solidFill>
                  <a:srgbClr val="0D0D0D"/>
                </a:solidFill>
              </a:rPr>
              <a:t> and </a:t>
            </a:r>
            <a:r>
              <a:rPr lang="en-GB" sz="1100" dirty="0">
                <a:solidFill>
                  <a:srgbClr val="00275E"/>
                </a:solidFill>
                <a:hlinkClick r:id="rId14">
                  <a:extLst>
                    <a:ext uri="{A12FA001-AC4F-418D-AE19-62706E023703}">
                      <ahyp:hlinkClr xmlns:ahyp="http://schemas.microsoft.com/office/drawing/2018/hyperlinkcolor" val="tx"/>
                    </a:ext>
                  </a:extLst>
                </a:hlinkClick>
              </a:rPr>
              <a:t>edd.j.webster@gmail.com</a:t>
            </a:r>
            <a:r>
              <a:rPr lang="en-GB" sz="1100" dirty="0">
                <a:solidFill>
                  <a:srgbClr val="0D0D0D"/>
                </a:solidFill>
              </a:rPr>
              <a:t> </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If you would like to find out more…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For More Information</a:t>
            </a:r>
            <a:endParaRPr lang="en-GB" dirty="0">
              <a:solidFill>
                <a:srgbClr val="28A0D3"/>
              </a:solidFill>
            </a:endParaRPr>
          </a:p>
        </p:txBody>
      </p:sp>
      <p:pic>
        <p:nvPicPr>
          <p:cNvPr id="10" name="Picture 9">
            <a:extLst>
              <a:ext uri="{FF2B5EF4-FFF2-40B4-BE49-F238E27FC236}">
                <a16:creationId xmlns:a16="http://schemas.microsoft.com/office/drawing/2014/main" id="{0A3AE60A-D216-354F-94AB-506B0FA0A4A4}"/>
              </a:ext>
            </a:extLst>
          </p:cNvPr>
          <p:cNvPicPr>
            <a:picLocks noChangeAspect="1"/>
          </p:cNvPicPr>
          <p:nvPr/>
        </p:nvPicPr>
        <p:blipFill rotWithShape="1">
          <a:blip r:embed="rId15">
            <a:extLst>
              <a:ext uri="{28A0092B-C50C-407E-A947-70E740481C1C}">
                <a14:useLocalDpi xmlns:a14="http://schemas.microsoft.com/office/drawing/2010/main" val="0"/>
              </a:ext>
            </a:extLst>
          </a:blip>
          <a:srcRect l="2287" t="6330" r="2855" b="35926"/>
          <a:stretch/>
        </p:blipFill>
        <p:spPr>
          <a:xfrm>
            <a:off x="6647981" y="3694939"/>
            <a:ext cx="5156669" cy="2325687"/>
          </a:xfrm>
          <a:prstGeom prst="rect">
            <a:avLst/>
          </a:prstGeom>
        </p:spPr>
      </p:pic>
      <p:sp>
        <p:nvSpPr>
          <p:cNvPr id="12" name="Text Placeholder 5">
            <a:extLst>
              <a:ext uri="{FF2B5EF4-FFF2-40B4-BE49-F238E27FC236}">
                <a16:creationId xmlns:a16="http://schemas.microsoft.com/office/drawing/2014/main" id="{27E3DAAF-5C98-E744-95EA-350D9800CDDC}"/>
              </a:ext>
            </a:extLst>
          </p:cNvPr>
          <p:cNvSpPr txBox="1">
            <a:spLocks/>
          </p:cNvSpPr>
          <p:nvPr/>
        </p:nvSpPr>
        <p:spPr>
          <a:xfrm>
            <a:off x="6164184" y="1257762"/>
            <a:ext cx="5640467" cy="4829002"/>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9395" indent="-239395"/>
            <a:r>
              <a:rPr lang="en-GB" sz="1100" b="1" dirty="0">
                <a:solidFill>
                  <a:srgbClr val="0D0D0D"/>
                </a:solidFill>
              </a:rPr>
              <a:t>Slide decks:</a:t>
            </a:r>
          </a:p>
          <a:p>
            <a:pPr marL="527388" lvl="1" indent="-239395"/>
            <a:r>
              <a:rPr lang="en-GB" sz="1100" dirty="0">
                <a:solidFill>
                  <a:srgbClr val="0D0D0D"/>
                </a:solidFill>
              </a:rPr>
              <a:t>Junior Data Science Challenge pack (this one): </a:t>
            </a:r>
            <a:r>
              <a:rPr lang="en-GB" sz="1100" dirty="0">
                <a:solidFill>
                  <a:srgbClr val="0D0D0D"/>
                </a:solidFill>
                <a:hlinkClick r:id="rId16"/>
              </a:rPr>
              <a:t>https://docs.google.com/presentation/d/116D0U_ue2sv6hgLBgHniI228cRhph0qfMuOFA4uuxhs/edit?usp=sharing</a:t>
            </a:r>
            <a:endParaRPr lang="en-GB" sz="1100" dirty="0">
              <a:solidFill>
                <a:srgbClr val="0D0D0D"/>
              </a:solidFill>
            </a:endParaRPr>
          </a:p>
          <a:p>
            <a:pPr marL="527388" lvl="1" indent="-239395"/>
            <a:r>
              <a:rPr lang="en-GB" sz="1100" dirty="0">
                <a:solidFill>
                  <a:srgbClr val="0D0D0D"/>
                </a:solidFill>
              </a:rPr>
              <a:t>Data Science pack (as part of the initial submission for Junior Data Scientist position): </a:t>
            </a:r>
            <a:r>
              <a:rPr lang="en-GB" sz="1100" dirty="0">
                <a:solidFill>
                  <a:srgbClr val="00275E"/>
                </a:solidFill>
                <a:hlinkClick r:id="rId17">
                  <a:extLst>
                    <a:ext uri="{A12FA001-AC4F-418D-AE19-62706E023703}">
                      <ahyp:hlinkClr xmlns:ahyp="http://schemas.microsoft.com/office/drawing/2018/hyperlinkcolor" val="tx"/>
                    </a:ext>
                  </a:extLst>
                </a:hlinkClick>
              </a:rPr>
              <a:t>https://docs.google.com/presentation/d/16stYbJoI8aYqtn_grJHSdTbMA1xwo-Iy9g9JJruMOBQ/edit?usp=sharing</a:t>
            </a:r>
            <a:endParaRPr lang="en-GB" sz="1100" dirty="0">
              <a:solidFill>
                <a:srgbClr val="00275E"/>
              </a:solidFill>
            </a:endParaRPr>
          </a:p>
          <a:p>
            <a:pPr marL="527388" lvl="1" indent="-239395"/>
            <a:r>
              <a:rPr lang="en-GB" sz="1100" dirty="0">
                <a:solidFill>
                  <a:srgbClr val="0D0D0D"/>
                </a:solidFill>
              </a:rPr>
              <a:t>Football Intelligence pack (previously submitted for Football Intelligence Analyst position, focussing on Tableau): </a:t>
            </a:r>
            <a:r>
              <a:rPr lang="en-GB" sz="1100" dirty="0">
                <a:solidFill>
                  <a:srgbClr val="00275E"/>
                </a:solidFill>
                <a:hlinkClick r:id="rId18">
                  <a:extLst>
                    <a:ext uri="{A12FA001-AC4F-418D-AE19-62706E023703}">
                      <ahyp:hlinkClr xmlns:ahyp="http://schemas.microsoft.com/office/drawing/2018/hyperlinkcolor" val="tx"/>
                    </a:ext>
                  </a:extLst>
                </a:hlinkClick>
              </a:rPr>
              <a:t>https://docs.google.com/presentation/d/1uT6vT1J_FS10hW3hvWQx9ofqHUq8mT-kUbDRMrrUqH8/edit?usp=sharing</a:t>
            </a:r>
            <a:endParaRPr lang="en-GB" sz="1100" dirty="0">
              <a:solidFill>
                <a:srgbClr val="00275E"/>
              </a:solidFill>
            </a:endParaRPr>
          </a:p>
        </p:txBody>
      </p:sp>
    </p:spTree>
    <p:extLst>
      <p:ext uri="{BB962C8B-B14F-4D97-AF65-F5344CB8AC3E}">
        <p14:creationId xmlns:p14="http://schemas.microsoft.com/office/powerpoint/2010/main" val="462037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1600714"/>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Further Work</a:t>
            </a:r>
          </a:p>
        </p:txBody>
      </p:sp>
      <p:cxnSp>
        <p:nvCxnSpPr>
          <p:cNvPr id="7" name="Straight Connector 6"/>
          <p:cNvCxnSpPr/>
          <p:nvPr/>
        </p:nvCxnSpPr>
        <p:spPr>
          <a:xfrm>
            <a:off x="3520328" y="1220930"/>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5286857"/>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0C10073A-96F2-8740-B113-7E482476505D}"/>
              </a:ext>
            </a:extLst>
          </p:cNvPr>
          <p:cNvPicPr>
            <a:picLocks noChangeAspect="1"/>
          </p:cNvPicPr>
          <p:nvPr/>
        </p:nvPicPr>
        <p:blipFill rotWithShape="1">
          <a:blip r:embed="rId3">
            <a:extLst>
              <a:ext uri="{28A0092B-C50C-407E-A947-70E740481C1C}">
                <a14:useLocalDpi xmlns:a14="http://schemas.microsoft.com/office/drawing/2010/main" val="0"/>
              </a:ext>
            </a:extLst>
          </a:blip>
          <a:srcRect r="161" b="33287"/>
          <a:stretch/>
        </p:blipFill>
        <p:spPr>
          <a:xfrm>
            <a:off x="3520328" y="2453108"/>
            <a:ext cx="5151344" cy="2503398"/>
          </a:xfrm>
          <a:prstGeom prst="rect">
            <a:avLst/>
          </a:prstGeom>
        </p:spPr>
      </p:pic>
      <p:sp>
        <p:nvSpPr>
          <p:cNvPr id="6" name="Diamond 5">
            <a:extLst>
              <a:ext uri="{FF2B5EF4-FFF2-40B4-BE49-F238E27FC236}">
                <a16:creationId xmlns:a16="http://schemas.microsoft.com/office/drawing/2014/main" id="{7CB12190-93FB-D84C-82C2-2A4A727B7878}"/>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18517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878282"/>
            <a:ext cx="11523406" cy="2464279"/>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Introduction and Challenge Brief</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5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257762"/>
            <a:ext cx="4975077" cy="4862999"/>
          </a:xfrm>
        </p:spPr>
        <p:txBody>
          <a:bodyPr lIns="0" tIns="0" rIns="0" bIns="0" anchor="t">
            <a:noAutofit/>
          </a:bodyPr>
          <a:lstStyle/>
          <a:p>
            <a:pPr marL="239395" indent="-239395"/>
            <a:r>
              <a:rPr lang="en-GB" sz="1100" dirty="0">
                <a:solidFill>
                  <a:srgbClr val="0D0D0D"/>
                </a:solidFill>
              </a:rPr>
              <a:t>Dashboards available @ </a:t>
            </a:r>
            <a:r>
              <a:rPr lang="en-GB" sz="1100" dirty="0">
                <a:solidFill>
                  <a:srgbClr val="00275E"/>
                </a:solidFill>
                <a:hlinkClick r:id="rId3">
                  <a:extLst>
                    <a:ext uri="{A12FA001-AC4F-418D-AE19-62706E023703}">
                      <ahyp:hlinkClr xmlns:ahyp="http://schemas.microsoft.com/office/drawing/2018/hyperlinkcolor" val="tx"/>
                    </a:ext>
                  </a:extLst>
                </a:hlinkClick>
              </a:rPr>
              <a:t>public.tableau.com/profile/edd.webster</a:t>
            </a:r>
            <a:r>
              <a:rPr lang="en-GB" sz="1100" dirty="0">
                <a:solidFill>
                  <a:srgbClr val="0D0D0D"/>
                </a:solidFill>
              </a:rPr>
              <a:t>. </a:t>
            </a:r>
          </a:p>
          <a:p>
            <a:pPr marL="527388" lvl="1" indent="-239395"/>
            <a:r>
              <a:rPr lang="en-GB" sz="1100" dirty="0">
                <a:solidFill>
                  <a:srgbClr val="0D0D0D"/>
                </a:solidFill>
              </a:rPr>
              <a:t>WSL dashboards and analysis [</a:t>
            </a:r>
            <a:r>
              <a:rPr lang="en-GB" sz="1100" dirty="0">
                <a:solidFill>
                  <a:srgbClr val="00275E"/>
                </a:solidFill>
                <a:hlinkClick r:id="rId4">
                  <a:extLst>
                    <a:ext uri="{A12FA001-AC4F-418D-AE19-62706E023703}">
                      <ahyp:hlinkClr xmlns:ahyp="http://schemas.microsoft.com/office/drawing/2018/hyperlinkcolor" val="tx"/>
                    </a:ext>
                  </a:extLst>
                </a:hlinkClick>
              </a:rPr>
              <a:t>link</a:t>
            </a:r>
            <a:r>
              <a:rPr lang="en-GB" sz="1100" dirty="0">
                <a:solidFill>
                  <a:srgbClr val="00275E"/>
                </a:solidFill>
              </a:rPr>
              <a:t>] ;</a:t>
            </a:r>
          </a:p>
          <a:p>
            <a:pPr marL="527388" lvl="1" indent="-239395"/>
            <a:r>
              <a:rPr lang="en-GB" sz="1100" dirty="0">
                <a:solidFill>
                  <a:srgbClr val="0D0D0D"/>
                </a:solidFill>
              </a:rPr>
              <a:t>‘Big 5’ European leagues dashboards and analysis [</a:t>
            </a:r>
            <a:r>
              <a:rPr lang="en-GB" sz="1100" u="sng" dirty="0">
                <a:solidFill>
                  <a:srgbClr val="00275E"/>
                </a:solidFill>
              </a:rPr>
              <a:t>l</a:t>
            </a:r>
            <a:r>
              <a:rPr lang="en-GB" sz="1100" u="sng" dirty="0">
                <a:solidFill>
                  <a:srgbClr val="00275E"/>
                </a:solidFill>
                <a:hlinkClick r:id="rId5">
                  <a:extLst>
                    <a:ext uri="{A12FA001-AC4F-418D-AE19-62706E023703}">
                      <ahyp:hlinkClr xmlns:ahyp="http://schemas.microsoft.com/office/drawing/2018/hyperlinkcolor" val="tx"/>
                    </a:ext>
                  </a:extLst>
                </a:hlinkClick>
              </a:rPr>
              <a:t>i</a:t>
            </a:r>
            <a:r>
              <a:rPr lang="en-GB" sz="1100" dirty="0">
                <a:solidFill>
                  <a:srgbClr val="00275E"/>
                </a:solidFill>
                <a:hlinkClick r:id="rId5">
                  <a:extLst>
                    <a:ext uri="{A12FA001-AC4F-418D-AE19-62706E023703}">
                      <ahyp:hlinkClr xmlns:ahyp="http://schemas.microsoft.com/office/drawing/2018/hyperlinkcolor" val="tx"/>
                    </a:ext>
                  </a:extLst>
                </a:hlinkClick>
              </a:rPr>
              <a:t>nk</a:t>
            </a:r>
            <a:r>
              <a:rPr lang="en-GB" sz="1100" dirty="0">
                <a:solidFill>
                  <a:srgbClr val="0D0D0D"/>
                </a:solidFill>
              </a:rPr>
              <a:t>];</a:t>
            </a:r>
          </a:p>
          <a:p>
            <a:pPr marL="527388" lvl="1" indent="-239395"/>
            <a:r>
              <a:rPr lang="en-GB" sz="1100" dirty="0">
                <a:solidFill>
                  <a:srgbClr val="0D0D0D"/>
                </a:solidFill>
              </a:rPr>
              <a:t>EFL dashboards and analysis [</a:t>
            </a:r>
            <a:r>
              <a:rPr lang="en-GB" sz="1100" dirty="0">
                <a:solidFill>
                  <a:srgbClr val="00275E"/>
                </a:solidFill>
                <a:hlinkClick r:id="rId6">
                  <a:extLst>
                    <a:ext uri="{A12FA001-AC4F-418D-AE19-62706E023703}">
                      <ahyp:hlinkClr xmlns:ahyp="http://schemas.microsoft.com/office/drawing/2018/hyperlinkcolor" val="tx"/>
                    </a:ext>
                  </a:extLst>
                </a:hlinkClick>
              </a:rPr>
              <a:t>link</a:t>
            </a:r>
            <a:r>
              <a:rPr lang="en-GB" sz="1100" dirty="0">
                <a:solidFill>
                  <a:srgbClr val="0D0D0D"/>
                </a:solidFill>
              </a:rPr>
              <a:t>];</a:t>
            </a:r>
          </a:p>
          <a:p>
            <a:pPr marL="527388" lvl="1" indent="-239395"/>
            <a:r>
              <a:rPr lang="en-GB" sz="1100" dirty="0">
                <a:solidFill>
                  <a:srgbClr val="0D0D0D"/>
                </a:solidFill>
              </a:rPr>
              <a:t>StrataBet European Leagues Chance analysis [</a:t>
            </a:r>
            <a:r>
              <a:rPr lang="en-GB" sz="1100" dirty="0">
                <a:solidFill>
                  <a:srgbClr val="00275E"/>
                </a:solidFill>
                <a:hlinkClick r:id="rId7">
                  <a:extLst>
                    <a:ext uri="{A12FA001-AC4F-418D-AE19-62706E023703}">
                      <ahyp:hlinkClr xmlns:ahyp="http://schemas.microsoft.com/office/drawing/2018/hyperlinkcolor" val="tx"/>
                    </a:ext>
                  </a:extLst>
                </a:hlinkClick>
              </a:rPr>
              <a:t>link</a:t>
            </a:r>
            <a:r>
              <a:rPr lang="en-GB" sz="1100" dirty="0">
                <a:solidFill>
                  <a:srgbClr val="0D0D0D"/>
                </a:solidFill>
              </a:rPr>
              <a:t>]; and</a:t>
            </a:r>
          </a:p>
          <a:p>
            <a:pPr marL="527388" lvl="1" indent="-239395"/>
            <a:r>
              <a:rPr lang="en-GB" sz="1100" dirty="0" err="1">
                <a:solidFill>
                  <a:srgbClr val="0D0D0D"/>
                </a:solidFill>
              </a:rPr>
              <a:t>Opta</a:t>
            </a:r>
            <a:r>
              <a:rPr lang="en-GB" sz="1100" dirty="0">
                <a:solidFill>
                  <a:srgbClr val="0D0D0D"/>
                </a:solidFill>
              </a:rPr>
              <a:t> #</a:t>
            </a:r>
            <a:r>
              <a:rPr lang="en-GB" sz="1100" dirty="0" err="1">
                <a:solidFill>
                  <a:srgbClr val="0D0D0D"/>
                </a:solidFill>
              </a:rPr>
              <a:t>mcfcanalytics</a:t>
            </a:r>
            <a:r>
              <a:rPr lang="en-GB" sz="1100" dirty="0">
                <a:solidFill>
                  <a:srgbClr val="0D0D0D"/>
                </a:solidFill>
              </a:rPr>
              <a:t> dashboards and analysis [</a:t>
            </a:r>
            <a:r>
              <a:rPr lang="en-GB" sz="1100" dirty="0">
                <a:solidFill>
                  <a:srgbClr val="00275E"/>
                </a:solidFill>
                <a:hlinkClick r:id="rId6">
                  <a:extLst>
                    <a:ext uri="{A12FA001-AC4F-418D-AE19-62706E023703}">
                      <ahyp:hlinkClr xmlns:ahyp="http://schemas.microsoft.com/office/drawing/2018/hyperlinkcolor" val="tx"/>
                    </a:ext>
                  </a:extLst>
                </a:hlinkClick>
              </a:rPr>
              <a:t>link</a:t>
            </a:r>
            <a:r>
              <a:rPr lang="en-GB" sz="1100" dirty="0">
                <a:solidFill>
                  <a:srgbClr val="0D0D0D"/>
                </a:solidFill>
              </a:rPr>
              <a:t>].</a:t>
            </a:r>
          </a:p>
          <a:p>
            <a:pPr marL="527388" lvl="1" indent="-239395"/>
            <a:endParaRPr lang="en-GB" sz="1100" dirty="0">
              <a:solidFill>
                <a:srgbClr val="0D0D0D"/>
              </a:solidFill>
            </a:endParaRPr>
          </a:p>
          <a:p>
            <a:pPr marL="239395" indent="-239395"/>
            <a:r>
              <a:rPr lang="en-GB" sz="1100" dirty="0">
                <a:solidFill>
                  <a:srgbClr val="0D0D0D"/>
                </a:solidFill>
              </a:rPr>
              <a:t>Notable examples of reporting tools include:</a:t>
            </a:r>
          </a:p>
          <a:p>
            <a:pPr marL="527388" lvl="1" indent="-239395"/>
            <a:r>
              <a:rPr lang="en-GB" sz="1100" dirty="0">
                <a:solidFill>
                  <a:srgbClr val="0D0D0D"/>
                </a:solidFill>
              </a:rPr>
              <a:t>Position-specific Radar dashboards to visualise a large number of player statistics at one time (Fig. A);</a:t>
            </a:r>
          </a:p>
          <a:p>
            <a:pPr marL="527388" lvl="1" indent="-239395"/>
            <a:r>
              <a:rPr lang="en-GB" sz="1100" dirty="0">
                <a:solidFill>
                  <a:srgbClr val="0D0D0D"/>
                </a:solidFill>
              </a:rPr>
              <a:t>Passing Network analysis to observe the ball exchange between players (Fig. B);</a:t>
            </a:r>
          </a:p>
          <a:p>
            <a:pPr marL="527388" lvl="1" indent="-239395"/>
            <a:r>
              <a:rPr lang="en-GB" sz="1100" dirty="0">
                <a:solidFill>
                  <a:srgbClr val="0D0D0D"/>
                </a:solidFill>
              </a:rPr>
              <a:t>Formation analysis based on most historically used formations and average position of players (Fig. C); and</a:t>
            </a:r>
          </a:p>
          <a:p>
            <a:pPr marL="527388" lvl="1" indent="-239395"/>
            <a:r>
              <a:rPr lang="en-GB" sz="1100" dirty="0">
                <a:solidFill>
                  <a:srgbClr val="0D0D0D"/>
                </a:solidFill>
              </a:rPr>
              <a:t>Individual match </a:t>
            </a:r>
            <a:r>
              <a:rPr lang="en-GB" sz="1100" dirty="0" err="1">
                <a:solidFill>
                  <a:srgbClr val="0D0D0D"/>
                </a:solidFill>
              </a:rPr>
              <a:t>xG</a:t>
            </a:r>
            <a:r>
              <a:rPr lang="en-GB" sz="1100" dirty="0">
                <a:solidFill>
                  <a:srgbClr val="0D0D0D"/>
                </a:solidFill>
              </a:rPr>
              <a:t> visualisations to see the chances created and most impactful players through an </a:t>
            </a:r>
            <a:r>
              <a:rPr lang="en-GB" sz="1100" dirty="0" err="1">
                <a:solidFill>
                  <a:srgbClr val="0D0D0D"/>
                </a:solidFill>
              </a:rPr>
              <a:t>xG</a:t>
            </a:r>
            <a:r>
              <a:rPr lang="en-GB" sz="1100" dirty="0">
                <a:solidFill>
                  <a:srgbClr val="0D0D0D"/>
                </a:solidFill>
              </a:rPr>
              <a:t> race chart and on-pitch shooting positions (Fig. D).</a:t>
            </a:r>
          </a:p>
          <a:p>
            <a:pPr marL="239395" indent="-239395"/>
            <a:endParaRPr lang="en-GB" sz="1100" dirty="0">
              <a:solidFill>
                <a:srgbClr val="0D0D0D"/>
              </a:solidFill>
            </a:endParaRPr>
          </a:p>
          <a:p>
            <a:pPr marL="239395" indent="-239395"/>
            <a:r>
              <a:rPr lang="en-GB" sz="1100" dirty="0">
                <a:solidFill>
                  <a:srgbClr val="0D0D0D"/>
                </a:solidFill>
              </a:rPr>
              <a:t>To see the full portfolio of data reporting tools, please see the following link for a full PowerPoint presentation in which each tool and the build process is explained in detail: </a:t>
            </a:r>
            <a:r>
              <a:rPr lang="en-GB" sz="1100" dirty="0">
                <a:solidFill>
                  <a:srgbClr val="00275E"/>
                </a:solidFill>
                <a:hlinkClick r:id="rId8">
                  <a:extLst>
                    <a:ext uri="{A12FA001-AC4F-418D-AE19-62706E023703}">
                      <ahyp:hlinkClr xmlns:ahyp="http://schemas.microsoft.com/office/drawing/2018/hyperlinkcolor" val="tx"/>
                    </a:ext>
                  </a:extLst>
                </a:hlinkClick>
              </a:rPr>
              <a:t>https://docs.google.com/presentation/d/1uT6vT1J_FS10hW3hvWQx9ofqHUq8mT-kUbDRMrrUqH8/edit?usp=sharin</a:t>
            </a:r>
            <a:r>
              <a:rPr lang="en-GB" sz="1100" dirty="0">
                <a:solidFill>
                  <a:srgbClr val="00275E"/>
                </a:solidFill>
                <a:hlinkClick r:id="rId9">
                  <a:extLst>
                    <a:ext uri="{A12FA001-AC4F-418D-AE19-62706E023703}">
                      <ahyp:hlinkClr xmlns:ahyp="http://schemas.microsoft.com/office/drawing/2018/hyperlinkcolor" val="tx"/>
                    </a:ext>
                  </a:extLst>
                </a:hlinkClick>
              </a:rPr>
              <a:t>g</a:t>
            </a:r>
            <a:r>
              <a:rPr lang="en-GB" sz="1100" dirty="0">
                <a:solidFill>
                  <a:srgbClr val="0D0D0D"/>
                </a:solidFill>
              </a:rPr>
              <a:t>.</a:t>
            </a:r>
            <a:endParaRPr lang="en-GB" sz="1100" dirty="0">
              <a:solidFill>
                <a:srgbClr val="00275E"/>
              </a:solidFill>
            </a:endParaRPr>
          </a:p>
          <a:p>
            <a:pPr marL="239395" indent="-239395"/>
            <a:endParaRPr lang="en-GB" sz="1100" dirty="0">
              <a:solidFill>
                <a:srgbClr val="0D0D0D"/>
              </a:solidFill>
            </a:endParaRPr>
          </a:p>
          <a:p>
            <a:pPr marL="239395" indent="-239395"/>
            <a:r>
              <a:rPr lang="en-GB" sz="1100" dirty="0">
                <a:solidFill>
                  <a:srgbClr val="0D0D0D"/>
                </a:solidFill>
              </a:rPr>
              <a:t>For the notebooks that scrape, parse, engineer and unify the datasets used in these visualisations, see: </a:t>
            </a:r>
            <a:r>
              <a:rPr lang="en-GB" sz="1100" dirty="0">
                <a:solidFill>
                  <a:srgbClr val="00275E"/>
                </a:solidFill>
                <a:hlinkClick r:id="rId10">
                  <a:extLst>
                    <a:ext uri="{A12FA001-AC4F-418D-AE19-62706E023703}">
                      <ahyp:hlinkClr xmlns:ahyp="http://schemas.microsoft.com/office/drawing/2018/hyperlinkcolor" val="tx"/>
                    </a:ext>
                  </a:extLst>
                </a:hlinkClick>
              </a:rPr>
              <a:t>github.com/</a:t>
            </a:r>
            <a:r>
              <a:rPr lang="en-GB" sz="1100" dirty="0" err="1">
                <a:solidFill>
                  <a:srgbClr val="00275E"/>
                </a:solidFill>
                <a:hlinkClick r:id="rId10">
                  <a:extLst>
                    <a:ext uri="{A12FA001-AC4F-418D-AE19-62706E023703}">
                      <ahyp:hlinkClr xmlns:ahyp="http://schemas.microsoft.com/office/drawing/2018/hyperlinkcolor" val="tx"/>
                    </a:ext>
                  </a:extLst>
                </a:hlinkClick>
              </a:rPr>
              <a:t>eddwebster</a:t>
            </a:r>
            <a:r>
              <a:rPr lang="en-GB" sz="1100" dirty="0">
                <a:solidFill>
                  <a:srgbClr val="00275E"/>
                </a:solidFill>
                <a:hlinkClick r:id="rId10">
                  <a:extLst>
                    <a:ext uri="{A12FA001-AC4F-418D-AE19-62706E023703}">
                      <ahyp:hlinkClr xmlns:ahyp="http://schemas.microsoft.com/office/drawing/2018/hyperlinkcolor" val="tx"/>
                    </a:ext>
                  </a:extLst>
                </a:hlinkClick>
              </a:rPr>
              <a:t>/</a:t>
            </a:r>
            <a:r>
              <a:rPr lang="en-GB" sz="1100" dirty="0" err="1">
                <a:solidFill>
                  <a:srgbClr val="00275E"/>
                </a:solidFill>
                <a:hlinkClick r:id="rId10">
                  <a:extLst>
                    <a:ext uri="{A12FA001-AC4F-418D-AE19-62706E023703}">
                      <ahyp:hlinkClr xmlns:ahyp="http://schemas.microsoft.com/office/drawing/2018/hyperlinkcolor" val="tx"/>
                    </a:ext>
                  </a:extLst>
                </a:hlinkClick>
              </a:rPr>
              <a:t>football_analytics</a:t>
            </a:r>
            <a:r>
              <a:rPr lang="en-GB" sz="1100" dirty="0">
                <a:solidFill>
                  <a:srgbClr val="00275E"/>
                </a:solidFill>
                <a:hlinkClick r:id="rId10">
                  <a:extLst>
                    <a:ext uri="{A12FA001-AC4F-418D-AE19-62706E023703}">
                      <ahyp:hlinkClr xmlns:ahyp="http://schemas.microsoft.com/office/drawing/2018/hyperlinkcolor" val="tx"/>
                    </a:ext>
                  </a:extLst>
                </a:hlinkClick>
              </a:rPr>
              <a:t>/tree/master/notebooks</a:t>
            </a:r>
            <a:r>
              <a:rPr lang="en-GB" sz="110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Democratisation of data using Tableau to build tools for football practitioners at all levels of the club</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Additional Projects Regarding Football Analysis 1/3</a:t>
            </a:r>
          </a:p>
        </p:txBody>
      </p:sp>
      <p:pic>
        <p:nvPicPr>
          <p:cNvPr id="8" name="Picture 7">
            <a:extLst>
              <a:ext uri="{FF2B5EF4-FFF2-40B4-BE49-F238E27FC236}">
                <a16:creationId xmlns:a16="http://schemas.microsoft.com/office/drawing/2014/main" id="{8BC7DED0-F324-CF4E-BB95-29BE502C94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48066" y="1204948"/>
            <a:ext cx="2866059" cy="2398979"/>
          </a:xfrm>
          <a:prstGeom prst="rect">
            <a:avLst/>
          </a:prstGeom>
        </p:spPr>
      </p:pic>
      <p:pic>
        <p:nvPicPr>
          <p:cNvPr id="9" name="Picture 8">
            <a:extLst>
              <a:ext uri="{FF2B5EF4-FFF2-40B4-BE49-F238E27FC236}">
                <a16:creationId xmlns:a16="http://schemas.microsoft.com/office/drawing/2014/main" id="{89EE2F03-9813-6B4D-901E-490626BE87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4510" y="1204948"/>
            <a:ext cx="2893536" cy="2398978"/>
          </a:xfrm>
          <a:prstGeom prst="rect">
            <a:avLst/>
          </a:prstGeom>
        </p:spPr>
      </p:pic>
      <p:pic>
        <p:nvPicPr>
          <p:cNvPr id="11" name="Picture 10">
            <a:extLst>
              <a:ext uri="{FF2B5EF4-FFF2-40B4-BE49-F238E27FC236}">
                <a16:creationId xmlns:a16="http://schemas.microsoft.com/office/drawing/2014/main" id="{AEE9B8F1-A658-9D4A-8CB6-ADB3FE64AC2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4510" y="3702063"/>
            <a:ext cx="2893536" cy="2418699"/>
          </a:xfrm>
          <a:prstGeom prst="rect">
            <a:avLst/>
          </a:prstGeom>
        </p:spPr>
      </p:pic>
      <p:sp>
        <p:nvSpPr>
          <p:cNvPr id="14" name="TextBox 13">
            <a:extLst>
              <a:ext uri="{FF2B5EF4-FFF2-40B4-BE49-F238E27FC236}">
                <a16:creationId xmlns:a16="http://schemas.microsoft.com/office/drawing/2014/main" id="{1B05E3DC-16B1-A246-B004-71773785F4D0}"/>
              </a:ext>
            </a:extLst>
          </p:cNvPr>
          <p:cNvSpPr txBox="1"/>
          <p:nvPr/>
        </p:nvSpPr>
        <p:spPr>
          <a:xfrm>
            <a:off x="5359549" y="3702326"/>
            <a:ext cx="450385" cy="369332"/>
          </a:xfrm>
          <a:prstGeom prst="rect">
            <a:avLst/>
          </a:prstGeom>
          <a:noFill/>
        </p:spPr>
        <p:txBody>
          <a:bodyPr wrap="square" rtlCol="0">
            <a:spAutoFit/>
          </a:bodyPr>
          <a:lstStyle/>
          <a:p>
            <a:pPr algn="ctr"/>
            <a:r>
              <a:rPr lang="en-US" b="1" dirty="0">
                <a:solidFill>
                  <a:srgbClr val="00275E"/>
                </a:solidFill>
              </a:rPr>
              <a:t>C</a:t>
            </a:r>
          </a:p>
        </p:txBody>
      </p:sp>
      <p:sp>
        <p:nvSpPr>
          <p:cNvPr id="15" name="TextBox 14">
            <a:extLst>
              <a:ext uri="{FF2B5EF4-FFF2-40B4-BE49-F238E27FC236}">
                <a16:creationId xmlns:a16="http://schemas.microsoft.com/office/drawing/2014/main" id="{B77066FF-8181-5C4A-8265-3C065D9EDBCB}"/>
              </a:ext>
            </a:extLst>
          </p:cNvPr>
          <p:cNvSpPr txBox="1"/>
          <p:nvPr/>
        </p:nvSpPr>
        <p:spPr>
          <a:xfrm>
            <a:off x="5359549" y="1204948"/>
            <a:ext cx="450385" cy="369332"/>
          </a:xfrm>
          <a:prstGeom prst="rect">
            <a:avLst/>
          </a:prstGeom>
          <a:noFill/>
        </p:spPr>
        <p:txBody>
          <a:bodyPr wrap="square" rtlCol="0">
            <a:spAutoFit/>
          </a:bodyPr>
          <a:lstStyle/>
          <a:p>
            <a:pPr algn="ctr"/>
            <a:r>
              <a:rPr lang="en-US" b="1" dirty="0">
                <a:solidFill>
                  <a:srgbClr val="00275E"/>
                </a:solidFill>
              </a:rPr>
              <a:t>A</a:t>
            </a:r>
          </a:p>
        </p:txBody>
      </p:sp>
      <p:sp>
        <p:nvSpPr>
          <p:cNvPr id="16" name="TextBox 15">
            <a:extLst>
              <a:ext uri="{FF2B5EF4-FFF2-40B4-BE49-F238E27FC236}">
                <a16:creationId xmlns:a16="http://schemas.microsoft.com/office/drawing/2014/main" id="{785BD397-3F24-4140-B45E-B765AA721EB2}"/>
              </a:ext>
            </a:extLst>
          </p:cNvPr>
          <p:cNvSpPr txBox="1"/>
          <p:nvPr/>
        </p:nvSpPr>
        <p:spPr>
          <a:xfrm>
            <a:off x="8614125" y="1204948"/>
            <a:ext cx="450385" cy="369332"/>
          </a:xfrm>
          <a:prstGeom prst="rect">
            <a:avLst/>
          </a:prstGeom>
          <a:noFill/>
        </p:spPr>
        <p:txBody>
          <a:bodyPr wrap="square" rtlCol="0">
            <a:spAutoFit/>
          </a:bodyPr>
          <a:lstStyle/>
          <a:p>
            <a:pPr algn="ctr"/>
            <a:r>
              <a:rPr lang="en-US" b="1" dirty="0">
                <a:solidFill>
                  <a:srgbClr val="00275E"/>
                </a:solidFill>
              </a:rPr>
              <a:t>B</a:t>
            </a:r>
          </a:p>
        </p:txBody>
      </p:sp>
      <p:sp>
        <p:nvSpPr>
          <p:cNvPr id="17" name="TextBox 16">
            <a:extLst>
              <a:ext uri="{FF2B5EF4-FFF2-40B4-BE49-F238E27FC236}">
                <a16:creationId xmlns:a16="http://schemas.microsoft.com/office/drawing/2014/main" id="{61F9FBB8-0FD1-5242-9AFF-B1CCD0992864}"/>
              </a:ext>
            </a:extLst>
          </p:cNvPr>
          <p:cNvSpPr txBox="1"/>
          <p:nvPr/>
        </p:nvSpPr>
        <p:spPr>
          <a:xfrm>
            <a:off x="8614125" y="3702326"/>
            <a:ext cx="450385" cy="369332"/>
          </a:xfrm>
          <a:prstGeom prst="rect">
            <a:avLst/>
          </a:prstGeom>
          <a:noFill/>
        </p:spPr>
        <p:txBody>
          <a:bodyPr wrap="square" rtlCol="0">
            <a:spAutoFit/>
          </a:bodyPr>
          <a:lstStyle/>
          <a:p>
            <a:pPr algn="ctr"/>
            <a:r>
              <a:rPr lang="en-US" b="1" dirty="0">
                <a:solidFill>
                  <a:srgbClr val="00275E"/>
                </a:solidFill>
              </a:rPr>
              <a:t>D</a:t>
            </a:r>
          </a:p>
        </p:txBody>
      </p:sp>
      <p:pic>
        <p:nvPicPr>
          <p:cNvPr id="18" name="Picture 17">
            <a:extLst>
              <a:ext uri="{FF2B5EF4-FFF2-40B4-BE49-F238E27FC236}">
                <a16:creationId xmlns:a16="http://schemas.microsoft.com/office/drawing/2014/main" id="{C711ADED-0ACA-D045-8B9C-427D5A225E6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8067" y="3705466"/>
            <a:ext cx="2866058" cy="2381653"/>
          </a:xfrm>
          <a:prstGeom prst="rect">
            <a:avLst/>
          </a:prstGeom>
        </p:spPr>
      </p:pic>
      <p:sp>
        <p:nvSpPr>
          <p:cNvPr id="19" name="Diamond 18">
            <a:extLst>
              <a:ext uri="{FF2B5EF4-FFF2-40B4-BE49-F238E27FC236}">
                <a16:creationId xmlns:a16="http://schemas.microsoft.com/office/drawing/2014/main" id="{5E93029B-A7FA-1F49-828F-131EFC8400D2}"/>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752327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07401" cy="270933"/>
          </a:xfrm>
        </p:spPr>
        <p:txBody>
          <a:bodyPr/>
          <a:lstStyle/>
          <a:p>
            <a:r>
              <a:rPr lang="en-GB" sz="1800" dirty="0">
                <a:solidFill>
                  <a:srgbClr val="00275E"/>
                </a:solidFill>
              </a:rPr>
              <a:t>More Tableau reporting tools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Additional Projects Regarding Football Analysis 2/3</a:t>
            </a:r>
          </a:p>
        </p:txBody>
      </p:sp>
      <p:pic>
        <p:nvPicPr>
          <p:cNvPr id="24" name="Picture 23">
            <a:extLst>
              <a:ext uri="{FF2B5EF4-FFF2-40B4-BE49-F238E27FC236}">
                <a16:creationId xmlns:a16="http://schemas.microsoft.com/office/drawing/2014/main" id="{879BFC81-7C31-514C-9457-24628CC40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445" y="1173613"/>
            <a:ext cx="2736000" cy="2278252"/>
          </a:xfrm>
          <a:prstGeom prst="rect">
            <a:avLst/>
          </a:prstGeom>
        </p:spPr>
      </p:pic>
      <p:pic>
        <p:nvPicPr>
          <p:cNvPr id="26" name="Picture 25">
            <a:extLst>
              <a:ext uri="{FF2B5EF4-FFF2-40B4-BE49-F238E27FC236}">
                <a16:creationId xmlns:a16="http://schemas.microsoft.com/office/drawing/2014/main" id="{5D81E95B-7744-1B43-B8B7-DB727EE5D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096" y="3728174"/>
            <a:ext cx="2736000" cy="2250844"/>
          </a:xfrm>
          <a:prstGeom prst="rect">
            <a:avLst/>
          </a:prstGeom>
        </p:spPr>
      </p:pic>
      <p:sp>
        <p:nvSpPr>
          <p:cNvPr id="28" name="Text Placeholder 7">
            <a:extLst>
              <a:ext uri="{FF2B5EF4-FFF2-40B4-BE49-F238E27FC236}">
                <a16:creationId xmlns:a16="http://schemas.microsoft.com/office/drawing/2014/main" id="{0F55E8E4-5A92-0444-B5C6-E4BB3208F14B}"/>
              </a:ext>
            </a:extLst>
          </p:cNvPr>
          <p:cNvSpPr txBox="1">
            <a:spLocks/>
          </p:cNvSpPr>
          <p:nvPr/>
        </p:nvSpPr>
        <p:spPr>
          <a:xfrm>
            <a:off x="387350" y="5857390"/>
            <a:ext cx="11417300" cy="259909"/>
          </a:xfrm>
          <a:prstGeom prst="rect">
            <a:avLst/>
          </a:prstGeom>
        </p:spPr>
        <p:txBody>
          <a:bodyPr lIns="0" tIns="0" rIns="0" bIns="0" anchor="b"/>
          <a:lstStyle>
            <a:lvl1pPr marL="0" indent="0" algn="l" defTabSz="609585" rtl="0" eaLnBrk="1" latinLnBrk="0" hangingPunct="1">
              <a:spcBef>
                <a:spcPts val="0"/>
              </a:spcBef>
              <a:buFont typeface="Arial"/>
              <a:buNone/>
              <a:defRPr sz="933" b="0" i="0" kern="1200" baseline="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GB" sz="900" dirty="0">
              <a:solidFill>
                <a:srgbClr val="00275E"/>
              </a:solidFill>
            </a:endParaRPr>
          </a:p>
        </p:txBody>
      </p:sp>
      <p:pic>
        <p:nvPicPr>
          <p:cNvPr id="14" name="Picture 13">
            <a:extLst>
              <a:ext uri="{FF2B5EF4-FFF2-40B4-BE49-F238E27FC236}">
                <a16:creationId xmlns:a16="http://schemas.microsoft.com/office/drawing/2014/main" id="{3E39AEC5-3744-CD40-AFD4-1CD4E708C3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1027" y="1205667"/>
            <a:ext cx="2677773" cy="2245763"/>
          </a:xfrm>
          <a:prstGeom prst="rect">
            <a:avLst/>
          </a:prstGeom>
        </p:spPr>
      </p:pic>
      <p:pic>
        <p:nvPicPr>
          <p:cNvPr id="15" name="Picture 14">
            <a:extLst>
              <a:ext uri="{FF2B5EF4-FFF2-40B4-BE49-F238E27FC236}">
                <a16:creationId xmlns:a16="http://schemas.microsoft.com/office/drawing/2014/main" id="{5256108F-71EC-5744-A83C-6931567AA2E3}"/>
              </a:ext>
            </a:extLst>
          </p:cNvPr>
          <p:cNvPicPr>
            <a:picLocks noChangeAspect="1"/>
          </p:cNvPicPr>
          <p:nvPr/>
        </p:nvPicPr>
        <p:blipFill rotWithShape="1">
          <a:blip r:embed="rId6">
            <a:extLst>
              <a:ext uri="{28A0092B-C50C-407E-A947-70E740481C1C}">
                <a14:useLocalDpi xmlns:a14="http://schemas.microsoft.com/office/drawing/2010/main" val="0"/>
              </a:ext>
            </a:extLst>
          </a:blip>
          <a:srcRect r="101"/>
          <a:stretch/>
        </p:blipFill>
        <p:spPr>
          <a:xfrm>
            <a:off x="9091027" y="3722030"/>
            <a:ext cx="2677773" cy="2250844"/>
          </a:xfrm>
          <a:prstGeom prst="rect">
            <a:avLst/>
          </a:prstGeom>
        </p:spPr>
      </p:pic>
      <p:sp>
        <p:nvSpPr>
          <p:cNvPr id="17" name="Diamond 16">
            <a:extLst>
              <a:ext uri="{FF2B5EF4-FFF2-40B4-BE49-F238E27FC236}">
                <a16:creationId xmlns:a16="http://schemas.microsoft.com/office/drawing/2014/main" id="{07F18D38-B7FD-A24C-B4FA-35A0DDA372D7}"/>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23" name="Picture 22">
            <a:extLst>
              <a:ext uri="{FF2B5EF4-FFF2-40B4-BE49-F238E27FC236}">
                <a16:creationId xmlns:a16="http://schemas.microsoft.com/office/drawing/2014/main" id="{C61A6A23-655E-244E-83D9-B1C8C0F490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864" y="1204948"/>
            <a:ext cx="2701013" cy="2253153"/>
          </a:xfrm>
          <a:prstGeom prst="rect">
            <a:avLst/>
          </a:prstGeom>
        </p:spPr>
      </p:pic>
      <p:pic>
        <p:nvPicPr>
          <p:cNvPr id="25" name="Picture 24">
            <a:extLst>
              <a:ext uri="{FF2B5EF4-FFF2-40B4-BE49-F238E27FC236}">
                <a16:creationId xmlns:a16="http://schemas.microsoft.com/office/drawing/2014/main" id="{64752FE9-B714-784C-B5A0-271F820347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864" y="3728175"/>
            <a:ext cx="2701013" cy="2244699"/>
          </a:xfrm>
          <a:prstGeom prst="rect">
            <a:avLst/>
          </a:prstGeom>
        </p:spPr>
      </p:pic>
      <p:pic>
        <p:nvPicPr>
          <p:cNvPr id="29" name="Picture 28">
            <a:extLst>
              <a:ext uri="{FF2B5EF4-FFF2-40B4-BE49-F238E27FC236}">
                <a16:creationId xmlns:a16="http://schemas.microsoft.com/office/drawing/2014/main" id="{D889BCE9-981F-5A4A-BCFA-01AF9F9367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0957" y="3728174"/>
            <a:ext cx="2701013" cy="2250844"/>
          </a:xfrm>
          <a:prstGeom prst="rect">
            <a:avLst/>
          </a:prstGeom>
        </p:spPr>
      </p:pic>
      <p:pic>
        <p:nvPicPr>
          <p:cNvPr id="30" name="Picture 29">
            <a:extLst>
              <a:ext uri="{FF2B5EF4-FFF2-40B4-BE49-F238E27FC236}">
                <a16:creationId xmlns:a16="http://schemas.microsoft.com/office/drawing/2014/main" id="{908DD71A-9B4D-CE48-BD4F-1A4465A342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74850" y="1200329"/>
            <a:ext cx="2701013" cy="2257717"/>
          </a:xfrm>
          <a:prstGeom prst="rect">
            <a:avLst/>
          </a:prstGeom>
        </p:spPr>
      </p:pic>
    </p:spTree>
    <p:extLst>
      <p:ext uri="{BB962C8B-B14F-4D97-AF65-F5344CB8AC3E}">
        <p14:creationId xmlns:p14="http://schemas.microsoft.com/office/powerpoint/2010/main" val="3771593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3" y="1257763"/>
            <a:ext cx="9136145" cy="4772647"/>
          </a:xfrm>
        </p:spPr>
        <p:txBody>
          <a:bodyPr lIns="0" tIns="0" rIns="0" bIns="0" anchor="t">
            <a:noAutofit/>
          </a:bodyPr>
          <a:lstStyle/>
          <a:p>
            <a:pPr marL="239395" indent="-239395"/>
            <a:r>
              <a:rPr lang="en-GB" sz="1000" b="1" dirty="0">
                <a:solidFill>
                  <a:srgbClr val="0D0D0D"/>
                </a:solidFill>
              </a:rPr>
              <a:t>Derby County recruitment analysis</a:t>
            </a:r>
          </a:p>
          <a:p>
            <a:pPr marL="527388" lvl="1" indent="-239395"/>
            <a:r>
              <a:rPr lang="en-GB" sz="1000" dirty="0">
                <a:solidFill>
                  <a:srgbClr val="0D0D0D"/>
                </a:solidFill>
              </a:rPr>
              <a:t>This project uses a data-driven approach to provide a number of specified recommendations for replacements of Derby County’s right-back Jayden Bogle and right-winger Tom Lawrence. This project uses aggregated player performance data provided by 21</a:t>
            </a:r>
            <a:r>
              <a:rPr lang="en-GB" sz="1000" baseline="30000" dirty="0">
                <a:solidFill>
                  <a:srgbClr val="0D0D0D"/>
                </a:solidFill>
              </a:rPr>
              <a:t>st</a:t>
            </a:r>
            <a:r>
              <a:rPr lang="en-GB" sz="1000" dirty="0">
                <a:solidFill>
                  <a:srgbClr val="0D0D0D"/>
                </a:solidFill>
              </a:rPr>
              <a:t> Club matched against estimated player valuation data scraped from TransferMarkt</a:t>
            </a:r>
          </a:p>
          <a:p>
            <a:pPr marL="527388" lvl="1" indent="-239395"/>
            <a:r>
              <a:rPr lang="en-GB" sz="1000" dirty="0">
                <a:solidFill>
                  <a:srgbClr val="0D0D0D"/>
                </a:solidFill>
              </a:rPr>
              <a:t>Slides: </a:t>
            </a:r>
            <a:r>
              <a:rPr lang="en-GB" sz="1000" dirty="0">
                <a:solidFill>
                  <a:srgbClr val="00275E"/>
                </a:solidFill>
                <a:hlinkClick r:id="rId3">
                  <a:extLst>
                    <a:ext uri="{A12FA001-AC4F-418D-AE19-62706E023703}">
                      <ahyp:hlinkClr xmlns:ahyp="http://schemas.microsoft.com/office/drawing/2018/hyperlinkcolor" val="tx"/>
                    </a:ext>
                  </a:extLst>
                </a:hlinkClick>
              </a:rPr>
              <a:t>https://docs.google.com/presentation/d/1qLdXpcO7tYPIojHmDXny3hFAPw1h7q2-FbNCZuq46ls/edit?usp=sharing</a:t>
            </a:r>
            <a:endParaRPr lang="en-GB" sz="1000" dirty="0">
              <a:solidFill>
                <a:srgbClr val="00275E"/>
              </a:solidFill>
            </a:endParaRPr>
          </a:p>
          <a:p>
            <a:pPr marL="527388" lvl="1" indent="-239395"/>
            <a:r>
              <a:rPr lang="en-GB" sz="1000" dirty="0">
                <a:solidFill>
                  <a:srgbClr val="0D0D0D"/>
                </a:solidFill>
              </a:rPr>
              <a:t>Tableau: </a:t>
            </a:r>
            <a:r>
              <a:rPr lang="en-GB" sz="1000" dirty="0">
                <a:solidFill>
                  <a:srgbClr val="00275E"/>
                </a:solidFill>
                <a:hlinkClick r:id="rId4">
                  <a:extLst>
                    <a:ext uri="{A12FA001-AC4F-418D-AE19-62706E023703}">
                      <ahyp:hlinkClr xmlns:ahyp="http://schemas.microsoft.com/office/drawing/2018/hyperlinkcolor" val="tx"/>
                    </a:ext>
                  </a:extLst>
                </a:hlinkClick>
              </a:rPr>
              <a:t>https://public.tableau.com/views/EddWebsterDerbyCountyDataAnalysis/RBDemographicsDashboard?:language=es&amp;:display_count=y&amp;:origin=viz_share_link</a:t>
            </a:r>
            <a:r>
              <a:rPr lang="en-GB" sz="1000" dirty="0">
                <a:solidFill>
                  <a:srgbClr val="00275E"/>
                </a:solidFill>
              </a:rPr>
              <a:t> </a:t>
            </a:r>
          </a:p>
          <a:p>
            <a:pPr marL="527388" lvl="1" indent="-239395"/>
            <a:r>
              <a:rPr lang="en-GB" sz="1000" dirty="0">
                <a:solidFill>
                  <a:srgbClr val="0D0D0D"/>
                </a:solidFill>
              </a:rPr>
              <a:t>Main notebook (several can be found in the GitHub repo): </a:t>
            </a:r>
            <a:r>
              <a:rPr lang="en-GB" sz="1000" dirty="0">
                <a:solidFill>
                  <a:srgbClr val="00275E"/>
                </a:solidFill>
                <a:hlinkClick r:id="rId5">
                  <a:extLst>
                    <a:ext uri="{A12FA001-AC4F-418D-AE19-62706E023703}">
                      <ahyp:hlinkClr xmlns:ahyp="http://schemas.microsoft.com/office/drawing/2018/hyperlinkcolor" val="tx"/>
                    </a:ext>
                  </a:extLst>
                </a:hlinkClick>
              </a:rPr>
              <a:t>https://github.com/eddwebster/derby_county_data_task/blob/master/notebooks/B)%20Data%20Engineering/Data%20Engineering%20of%2021st%20Club%20and%20TransferMarkt%20Datasets.ipynb</a:t>
            </a:r>
            <a:r>
              <a:rPr lang="en-GB" sz="1000" dirty="0">
                <a:solidFill>
                  <a:srgbClr val="00275E"/>
                </a:solidFill>
              </a:rPr>
              <a:t> </a:t>
            </a:r>
          </a:p>
          <a:p>
            <a:pPr marL="527388" lvl="1" indent="-239395"/>
            <a:r>
              <a:rPr lang="en-GB" sz="1000" dirty="0">
                <a:solidFill>
                  <a:srgbClr val="0D0D0D"/>
                </a:solidFill>
              </a:rPr>
              <a:t>GitHub: </a:t>
            </a:r>
            <a:r>
              <a:rPr lang="en-GB" sz="1000" dirty="0">
                <a:solidFill>
                  <a:srgbClr val="00275E"/>
                </a:solidFill>
                <a:hlinkClick r:id="rId6">
                  <a:extLst>
                    <a:ext uri="{A12FA001-AC4F-418D-AE19-62706E023703}">
                      <ahyp:hlinkClr xmlns:ahyp="http://schemas.microsoft.com/office/drawing/2018/hyperlinkcolor" val="tx"/>
                    </a:ext>
                  </a:extLst>
                </a:hlinkClick>
              </a:rPr>
              <a:t>https://github.com/eddwebster/derby_county_data_task/</a:t>
            </a:r>
            <a:endParaRPr lang="en-GB" sz="1000" dirty="0">
              <a:solidFill>
                <a:srgbClr val="00275E"/>
              </a:solidFill>
            </a:endParaRPr>
          </a:p>
          <a:p>
            <a:pPr marL="239395" indent="-239395"/>
            <a:endParaRPr lang="en-GB" sz="1000" dirty="0">
              <a:solidFill>
                <a:srgbClr val="0D0D0D"/>
              </a:solidFill>
            </a:endParaRPr>
          </a:p>
          <a:p>
            <a:pPr marL="239395" indent="-239395"/>
            <a:r>
              <a:rPr lang="en-GB" sz="1000" b="1" dirty="0">
                <a:solidFill>
                  <a:srgbClr val="0D0D0D"/>
                </a:solidFill>
              </a:rPr>
              <a:t>FIFA-</a:t>
            </a:r>
            <a:r>
              <a:rPr lang="en-GB" sz="1000" b="1" dirty="0" err="1">
                <a:solidFill>
                  <a:srgbClr val="0D0D0D"/>
                </a:solidFill>
              </a:rPr>
              <a:t>TransferMarkt</a:t>
            </a:r>
            <a:r>
              <a:rPr lang="en-GB" sz="1000" b="1" dirty="0">
                <a:solidFill>
                  <a:srgbClr val="0D0D0D"/>
                </a:solidFill>
              </a:rPr>
              <a:t> fantasy football league</a:t>
            </a:r>
          </a:p>
          <a:p>
            <a:pPr marL="527388" lvl="1" indent="-239395"/>
            <a:r>
              <a:rPr lang="en-GB" sz="1000" dirty="0">
                <a:solidFill>
                  <a:srgbClr val="0D0D0D"/>
                </a:solidFill>
              </a:rPr>
              <a:t>This project scrapes data for 40+ leagues on TransferMarkt using </a:t>
            </a:r>
            <a:r>
              <a:rPr lang="en-GB" sz="1000" u="sng" dirty="0" err="1">
                <a:solidFill>
                  <a:srgbClr val="00275E"/>
                </a:solidFill>
              </a:rPr>
              <a:t>Beautifulsoup</a:t>
            </a:r>
            <a:r>
              <a:rPr lang="en-GB" sz="1000" dirty="0">
                <a:solidFill>
                  <a:srgbClr val="0D0D0D"/>
                </a:solidFill>
              </a:rPr>
              <a:t> and matches it to the 18,000 players in the FIFA 20 database, using the </a:t>
            </a:r>
            <a:r>
              <a:rPr lang="en-GB" sz="1000" u="sng" dirty="0">
                <a:solidFill>
                  <a:srgbClr val="00275E"/>
                </a:solidFill>
              </a:rPr>
              <a:t>record linkage</a:t>
            </a:r>
            <a:r>
              <a:rPr lang="en-GB" sz="1000" dirty="0">
                <a:solidFill>
                  <a:srgbClr val="0D0D0D"/>
                </a:solidFill>
              </a:rPr>
              <a:t> library, as part of a data-driven approach of £/attribute metrics for a hypothetical recruitment scenario. This data is then exported to Excel as part of a playable fantasy football league.</a:t>
            </a:r>
          </a:p>
          <a:p>
            <a:pPr marL="527388" lvl="1" indent="-239395"/>
            <a:r>
              <a:rPr lang="en-GB" sz="1000" dirty="0">
                <a:solidFill>
                  <a:srgbClr val="0D0D0D"/>
                </a:solidFill>
              </a:rPr>
              <a:t>Notebook: </a:t>
            </a:r>
            <a:r>
              <a:rPr lang="en-GB" sz="1000" dirty="0">
                <a:solidFill>
                  <a:srgbClr val="00275E"/>
                </a:solidFill>
                <a:hlinkClick r:id="rId7">
                  <a:extLst>
                    <a:ext uri="{A12FA001-AC4F-418D-AE19-62706E023703}">
                      <ahyp:hlinkClr xmlns:ahyp="http://schemas.microsoft.com/office/drawing/2018/hyperlinkcolor" val="tx"/>
                    </a:ext>
                  </a:extLst>
                </a:hlinkClick>
              </a:rPr>
              <a:t>https://nbviewer.jupyter.org/github/eddwebster/fifa-league/blob/master/FIFA%2020%20Fantasy%20Football%20League%20using%20TransferMarkt%20Player%20Valuations.ipynb</a:t>
            </a:r>
            <a:endParaRPr lang="en-GB" sz="1000" dirty="0">
              <a:solidFill>
                <a:srgbClr val="00275E"/>
              </a:solidFill>
            </a:endParaRPr>
          </a:p>
          <a:p>
            <a:pPr marL="527388" lvl="1" indent="-239395"/>
            <a:r>
              <a:rPr lang="en-GB" sz="1000" dirty="0">
                <a:solidFill>
                  <a:srgbClr val="0D0D0D"/>
                </a:solidFill>
              </a:rPr>
              <a:t>Functioning Microsoft Excel league spreadsheet for player draft and match result data entry: </a:t>
            </a:r>
            <a:r>
              <a:rPr lang="en-GB" sz="1000" dirty="0">
                <a:solidFill>
                  <a:srgbClr val="00275E"/>
                </a:solidFill>
                <a:hlinkClick r:id="rId8">
                  <a:extLst>
                    <a:ext uri="{A12FA001-AC4F-418D-AE19-62706E023703}">
                      <ahyp:hlinkClr xmlns:ahyp="http://schemas.microsoft.com/office/drawing/2018/hyperlinkcolor" val="tx"/>
                    </a:ext>
                  </a:extLst>
                </a:hlinkClick>
              </a:rPr>
              <a:t>https://github.com/eddwebster/fifa-league/blob/master/excel/fifa_20_fantasy_football_league.xlsm</a:t>
            </a:r>
            <a:r>
              <a:rPr lang="en-GB" sz="1000" dirty="0">
                <a:solidFill>
                  <a:srgbClr val="00275E"/>
                </a:solidFill>
              </a:rPr>
              <a:t> </a:t>
            </a:r>
          </a:p>
          <a:p>
            <a:pPr marL="527388" lvl="1" indent="-239395"/>
            <a:r>
              <a:rPr lang="en-GB" sz="1000" dirty="0">
                <a:solidFill>
                  <a:srgbClr val="0D0D0D"/>
                </a:solidFill>
              </a:rPr>
              <a:t>GitHub: </a:t>
            </a:r>
            <a:r>
              <a:rPr lang="en-GB" sz="1000" dirty="0">
                <a:solidFill>
                  <a:srgbClr val="00275E"/>
                </a:solidFill>
                <a:hlinkClick r:id="rId9">
                  <a:extLst>
                    <a:ext uri="{A12FA001-AC4F-418D-AE19-62706E023703}">
                      <ahyp:hlinkClr xmlns:ahyp="http://schemas.microsoft.com/office/drawing/2018/hyperlinkcolor" val="tx"/>
                    </a:ext>
                  </a:extLst>
                </a:hlinkClick>
              </a:rPr>
              <a:t>https://github.com/eddwebster/fifa-league</a:t>
            </a:r>
            <a:endParaRPr lang="en-GB" sz="1000" dirty="0">
              <a:solidFill>
                <a:srgbClr val="00275E"/>
              </a:solidFill>
            </a:endParaRPr>
          </a:p>
          <a:p>
            <a:pPr marL="527388" lvl="1" indent="-239395"/>
            <a:endParaRPr lang="en-GB" sz="1000" dirty="0">
              <a:solidFill>
                <a:srgbClr val="0D0D0D"/>
              </a:solidFill>
            </a:endParaRPr>
          </a:p>
          <a:p>
            <a:pPr marL="239395" indent="-239395"/>
            <a:r>
              <a:rPr lang="en-GB" sz="1000" b="1" dirty="0">
                <a:solidFill>
                  <a:srgbClr val="0D0D0D"/>
                </a:solidFill>
              </a:rPr>
              <a:t>Granada 19/20 </a:t>
            </a:r>
            <a:r>
              <a:rPr lang="en-GB" sz="1000" b="1" dirty="0" err="1">
                <a:solidFill>
                  <a:srgbClr val="0D0D0D"/>
                </a:solidFill>
              </a:rPr>
              <a:t>xG</a:t>
            </a:r>
            <a:r>
              <a:rPr lang="en-GB" sz="1000" b="1" dirty="0">
                <a:solidFill>
                  <a:srgbClr val="0D0D0D"/>
                </a:solidFill>
              </a:rPr>
              <a:t> analysis</a:t>
            </a:r>
          </a:p>
          <a:p>
            <a:pPr marL="527388" lvl="1" indent="-239395"/>
            <a:r>
              <a:rPr lang="en-GB" sz="1000" dirty="0">
                <a:solidFill>
                  <a:srgbClr val="0D0D0D"/>
                </a:solidFill>
              </a:rPr>
              <a:t>Exploratory Data Analysis (EDA) of scraped </a:t>
            </a:r>
            <a:r>
              <a:rPr lang="en-GB" sz="1000" dirty="0" err="1">
                <a:solidFill>
                  <a:srgbClr val="0D0D0D"/>
                </a:solidFill>
              </a:rPr>
              <a:t>xG</a:t>
            </a:r>
            <a:r>
              <a:rPr lang="en-GB" sz="1000" dirty="0">
                <a:solidFill>
                  <a:srgbClr val="0D0D0D"/>
                </a:solidFill>
              </a:rPr>
              <a:t> data from the first ten games of the 19/20 season of La Liga, analysing Granada’s overachieving performance after promotion to Spain’s top flight.</a:t>
            </a:r>
          </a:p>
          <a:p>
            <a:pPr marL="527388" lvl="1" indent="-239395"/>
            <a:r>
              <a:rPr lang="en-GB" sz="1000" dirty="0">
                <a:solidFill>
                  <a:srgbClr val="0D0D0D"/>
                </a:solidFill>
              </a:rPr>
              <a:t>Notebook: </a:t>
            </a:r>
            <a:r>
              <a:rPr lang="en-GB" sz="1000" dirty="0">
                <a:solidFill>
                  <a:srgbClr val="00275E"/>
                </a:solidFill>
                <a:hlinkClick r:id="rId10">
                  <a:extLst>
                    <a:ext uri="{A12FA001-AC4F-418D-AE19-62706E023703}">
                      <ahyp:hlinkClr xmlns:ahyp="http://schemas.microsoft.com/office/drawing/2018/hyperlinkcolor" val="tx"/>
                    </a:ext>
                  </a:extLst>
                </a:hlinkClick>
              </a:rPr>
              <a:t>https://nbviewer.jupyter.org/github/eddwebster/granada1920/blob/master/Granada%202019-20%20Web%20Scraping%20and%20pandas%20-%2012012020.ipynb</a:t>
            </a:r>
            <a:r>
              <a:rPr lang="en-GB" sz="1000" dirty="0">
                <a:solidFill>
                  <a:srgbClr val="0D0D0D"/>
                </a:solidFill>
              </a:rPr>
              <a:t> </a:t>
            </a:r>
          </a:p>
          <a:p>
            <a:pPr marL="527388" lvl="1" indent="-239395"/>
            <a:r>
              <a:rPr lang="en-GB" sz="1000" dirty="0">
                <a:solidFill>
                  <a:srgbClr val="0D0D0D"/>
                </a:solidFill>
              </a:rPr>
              <a:t>GitHub: </a:t>
            </a:r>
            <a:r>
              <a:rPr lang="en-GB" sz="1000" dirty="0">
                <a:solidFill>
                  <a:srgbClr val="00275E"/>
                </a:solidFill>
                <a:hlinkClick r:id="rId11">
                  <a:extLst>
                    <a:ext uri="{A12FA001-AC4F-418D-AE19-62706E023703}">
                      <ahyp:hlinkClr xmlns:ahyp="http://schemas.microsoft.com/office/drawing/2018/hyperlinkcolor" val="tx"/>
                    </a:ext>
                  </a:extLst>
                </a:hlinkClick>
              </a:rPr>
              <a:t>https://github.com/eddwebster/granada1920</a:t>
            </a:r>
            <a:endParaRPr lang="en-GB" sz="1000"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09785" cy="270933"/>
          </a:xfrm>
        </p:spPr>
        <p:txBody>
          <a:bodyPr/>
          <a:lstStyle/>
          <a:p>
            <a:r>
              <a:rPr lang="en-GB" sz="1650" dirty="0">
                <a:solidFill>
                  <a:srgbClr val="00275E"/>
                </a:solidFill>
              </a:rPr>
              <a:t>Links to additional projects that demonstrate a broad range of tools, skills and analysis when working with football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Additional Projects Regarding Football Analysis 3/3</a:t>
            </a:r>
            <a:endParaRPr lang="en-GB" dirty="0">
              <a:solidFill>
                <a:srgbClr val="28A0D3"/>
              </a:solidFill>
            </a:endParaRPr>
          </a:p>
        </p:txBody>
      </p:sp>
      <p:pic>
        <p:nvPicPr>
          <p:cNvPr id="11" name="Picture 10">
            <a:extLst>
              <a:ext uri="{FF2B5EF4-FFF2-40B4-BE49-F238E27FC236}">
                <a16:creationId xmlns:a16="http://schemas.microsoft.com/office/drawing/2014/main" id="{2D053369-6D00-BA43-953E-0941C5E701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077521" y="1257763"/>
            <a:ext cx="1727130" cy="1732985"/>
          </a:xfrm>
          <a:prstGeom prst="rect">
            <a:avLst/>
          </a:prstGeom>
        </p:spPr>
      </p:pic>
      <p:pic>
        <p:nvPicPr>
          <p:cNvPr id="1026" name="Picture 2" descr="title">
            <a:extLst>
              <a:ext uri="{FF2B5EF4-FFF2-40B4-BE49-F238E27FC236}">
                <a16:creationId xmlns:a16="http://schemas.microsoft.com/office/drawing/2014/main" id="{E1E362AC-82FB-4A44-818C-CE843FE0778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3168" t="14008" r="12276" b="19662"/>
          <a:stretch/>
        </p:blipFill>
        <p:spPr bwMode="auto">
          <a:xfrm>
            <a:off x="10077519" y="3144725"/>
            <a:ext cx="1727131" cy="13995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A177CC2-FC4F-D949-969E-08C1E951F98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961" t="9332" r="10994" b="7133"/>
          <a:stretch/>
        </p:blipFill>
        <p:spPr bwMode="auto">
          <a:xfrm>
            <a:off x="10077519" y="4698212"/>
            <a:ext cx="1727131" cy="1365545"/>
          </a:xfrm>
          <a:prstGeom prst="rect">
            <a:avLst/>
          </a:prstGeom>
          <a:noFill/>
          <a:extLst>
            <a:ext uri="{909E8E84-426E-40DD-AFC4-6F175D3DCCD1}">
              <a14:hiddenFill xmlns:a14="http://schemas.microsoft.com/office/drawing/2010/main">
                <a:solidFill>
                  <a:srgbClr val="FFFFFF"/>
                </a:solidFill>
              </a14:hiddenFill>
            </a:ext>
          </a:extLst>
        </p:spPr>
      </p:pic>
      <p:sp>
        <p:nvSpPr>
          <p:cNvPr id="9" name="Diamond 8">
            <a:extLst>
              <a:ext uri="{FF2B5EF4-FFF2-40B4-BE49-F238E27FC236}">
                <a16:creationId xmlns:a16="http://schemas.microsoft.com/office/drawing/2014/main" id="{7D4B0E5D-DD17-2E46-8A18-DA43673466EB}"/>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2467152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References</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438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621060" cy="4736795"/>
          </a:xfrm>
        </p:spPr>
        <p:txBody>
          <a:bodyPr lIns="0" tIns="0" rIns="0" bIns="0" anchor="t">
            <a:noAutofit/>
          </a:bodyPr>
          <a:lstStyle/>
          <a:p>
            <a:pPr marL="0" indent="0">
              <a:buNone/>
            </a:pPr>
            <a:r>
              <a:rPr lang="en-GB" sz="1050" b="1" dirty="0">
                <a:solidFill>
                  <a:srgbClr val="0D0D0D"/>
                </a:solidFill>
              </a:rPr>
              <a:t>Data Sources:</a:t>
            </a:r>
            <a:endParaRPr lang="en-GB" sz="1050" dirty="0">
              <a:solidFill>
                <a:srgbClr val="0D0D0D"/>
              </a:solidFill>
            </a:endParaRPr>
          </a:p>
          <a:p>
            <a:pPr marL="239395" indent="-239395"/>
            <a:r>
              <a:rPr lang="en-GB" sz="1050" dirty="0">
                <a:solidFill>
                  <a:srgbClr val="0D0D0D"/>
                </a:solidFill>
              </a:rPr>
              <a:t>Metrica Sports Tracking and correspond Event data: </a:t>
            </a:r>
            <a:r>
              <a:rPr lang="en-GB" sz="1050" dirty="0">
                <a:solidFill>
                  <a:srgbClr val="00275E"/>
                </a:solidFill>
                <a:hlinkClick r:id="rId3">
                  <a:extLst>
                    <a:ext uri="{A12FA001-AC4F-418D-AE19-62706E023703}">
                      <ahyp:hlinkClr xmlns:ahyp="http://schemas.microsoft.com/office/drawing/2018/hyperlinkcolor" val="tx"/>
                    </a:ext>
                  </a:extLst>
                </a:hlinkClick>
              </a:rPr>
              <a:t>github.com/metrica-sports/sample-data</a:t>
            </a:r>
            <a:r>
              <a:rPr lang="en-GB" sz="1050" dirty="0">
                <a:solidFill>
                  <a:srgbClr val="0D0D0D"/>
                </a:solidFill>
              </a:rPr>
              <a:t> </a:t>
            </a:r>
          </a:p>
          <a:p>
            <a:pPr marL="0" indent="0">
              <a:buNone/>
            </a:pPr>
            <a:endParaRPr lang="en-GB" sz="1050" b="1" dirty="0">
              <a:solidFill>
                <a:srgbClr val="0D0D0D"/>
              </a:solidFill>
            </a:endParaRPr>
          </a:p>
          <a:p>
            <a:pPr marL="0" indent="0">
              <a:buNone/>
            </a:pPr>
            <a:r>
              <a:rPr lang="en-GB" sz="1050" b="1" dirty="0">
                <a:solidFill>
                  <a:srgbClr val="0D0D0D"/>
                </a:solidFill>
              </a:rPr>
              <a:t>Vender Documentation</a:t>
            </a:r>
            <a:endParaRPr lang="en-GB" sz="1050" dirty="0">
              <a:solidFill>
                <a:srgbClr val="0D0D0D"/>
              </a:solidFill>
            </a:endParaRPr>
          </a:p>
          <a:p>
            <a:pPr marL="239395" indent="-239395"/>
            <a:r>
              <a:rPr lang="en-GB" sz="1050" dirty="0">
                <a:solidFill>
                  <a:srgbClr val="0D0D0D"/>
                </a:solidFill>
              </a:rPr>
              <a:t>Metrica Sports documentation: </a:t>
            </a:r>
            <a:r>
              <a:rPr lang="en-GB" sz="1050" dirty="0">
                <a:solidFill>
                  <a:srgbClr val="00275E"/>
                </a:solidFill>
                <a:hlinkClick r:id="rId4">
                  <a:extLst>
                    <a:ext uri="{A12FA001-AC4F-418D-AE19-62706E023703}">
                      <ahyp:hlinkClr xmlns:ahyp="http://schemas.microsoft.com/office/drawing/2018/hyperlinkcolor" val="tx"/>
                    </a:ext>
                  </a:extLst>
                </a:hlinkClick>
              </a:rPr>
              <a:t>github.com/metrica-sports/sample-data/blob/master/documentation/events-definitions.pdf</a:t>
            </a:r>
            <a:r>
              <a:rPr lang="en-GB" sz="1050" dirty="0">
                <a:solidFill>
                  <a:srgbClr val="00275E"/>
                </a:solidFill>
              </a:rPr>
              <a:t> </a:t>
            </a:r>
          </a:p>
          <a:p>
            <a:pPr marL="0" indent="0">
              <a:buNone/>
            </a:pPr>
            <a:endParaRPr lang="en-GB" sz="1050" b="1" dirty="0">
              <a:solidFill>
                <a:srgbClr val="0D0D0D"/>
              </a:solidFill>
            </a:endParaRPr>
          </a:p>
          <a:p>
            <a:pPr marL="0" indent="0">
              <a:buNone/>
            </a:pPr>
            <a:r>
              <a:rPr lang="en-GB" sz="1050" b="1" dirty="0">
                <a:solidFill>
                  <a:srgbClr val="0D0D0D"/>
                </a:solidFill>
              </a:rPr>
              <a:t>Tutorials</a:t>
            </a:r>
          </a:p>
          <a:p>
            <a:pPr marL="239395" indent="-239395"/>
            <a:r>
              <a:rPr lang="en-GB" sz="1050" dirty="0">
                <a:solidFill>
                  <a:srgbClr val="0D0D0D"/>
                </a:solidFill>
              </a:rPr>
              <a:t>Friends of Tracking Tracking data tutorials by Laurie Shaw:</a:t>
            </a:r>
          </a:p>
          <a:p>
            <a:pPr marL="527388" lvl="1" indent="-239395"/>
            <a:r>
              <a:rPr lang="en-GB" sz="1050" dirty="0">
                <a:solidFill>
                  <a:srgbClr val="0D0D0D"/>
                </a:solidFill>
              </a:rPr>
              <a:t>Part 1 – Introduction to analysing tracking data in Python: </a:t>
            </a:r>
            <a:r>
              <a:rPr lang="en-GB" sz="1050" dirty="0">
                <a:solidFill>
                  <a:srgbClr val="00275E"/>
                </a:solidFill>
                <a:hlinkClick r:id="rId5">
                  <a:extLst>
                    <a:ext uri="{A12FA001-AC4F-418D-AE19-62706E023703}">
                      <ahyp:hlinkClr xmlns:ahyp="http://schemas.microsoft.com/office/drawing/2018/hyperlinkcolor" val="tx"/>
                    </a:ext>
                  </a:extLst>
                </a:hlinkClick>
              </a:rPr>
              <a:t>https://www.youtube.com/watch?v=8TrleFklEsE</a:t>
            </a:r>
            <a:r>
              <a:rPr lang="en-GB" sz="1050" dirty="0">
                <a:solidFill>
                  <a:srgbClr val="00275E"/>
                </a:solidFill>
              </a:rPr>
              <a:t> </a:t>
            </a:r>
          </a:p>
          <a:p>
            <a:pPr marL="527388" lvl="1" indent="-239395"/>
            <a:r>
              <a:rPr lang="en-GB" sz="1050" dirty="0">
                <a:solidFill>
                  <a:srgbClr val="0D0D0D"/>
                </a:solidFill>
              </a:rPr>
              <a:t>Part 2 - Measuring the physical performance of players: </a:t>
            </a:r>
            <a:r>
              <a:rPr lang="en-GB" sz="1050" dirty="0">
                <a:solidFill>
                  <a:srgbClr val="00275E"/>
                </a:solidFill>
                <a:hlinkClick r:id="rId6">
                  <a:extLst>
                    <a:ext uri="{A12FA001-AC4F-418D-AE19-62706E023703}">
                      <ahyp:hlinkClr xmlns:ahyp="http://schemas.microsoft.com/office/drawing/2018/hyperlinkcolor" val="tx"/>
                    </a:ext>
                  </a:extLst>
                </a:hlinkClick>
              </a:rPr>
              <a:t>https://www.youtube.com/watch?v=VX3T-4lB2o0</a:t>
            </a:r>
            <a:r>
              <a:rPr lang="en-GB" sz="1050" dirty="0">
                <a:solidFill>
                  <a:srgbClr val="00275E"/>
                </a:solidFill>
              </a:rPr>
              <a:t> </a:t>
            </a:r>
          </a:p>
          <a:p>
            <a:pPr marL="527388" lvl="1" indent="-239395"/>
            <a:r>
              <a:rPr lang="en-GB" sz="1050" dirty="0">
                <a:solidFill>
                  <a:srgbClr val="0D0D0D"/>
                </a:solidFill>
              </a:rPr>
              <a:t>Part 3 – Advanced metrics: Pitch Control: </a:t>
            </a:r>
            <a:r>
              <a:rPr lang="en-GB" sz="1050" dirty="0">
                <a:solidFill>
                  <a:srgbClr val="00275E"/>
                </a:solidFill>
                <a:hlinkClick r:id="rId7">
                  <a:extLst>
                    <a:ext uri="{A12FA001-AC4F-418D-AE19-62706E023703}">
                      <ahyp:hlinkClr xmlns:ahyp="http://schemas.microsoft.com/office/drawing/2018/hyperlinkcolor" val="tx"/>
                    </a:ext>
                  </a:extLst>
                </a:hlinkClick>
              </a:rPr>
              <a:t>https://www.youtube.com/watch?v=5X1cSehLg6s</a:t>
            </a:r>
            <a:r>
              <a:rPr lang="en-GB" sz="1050" dirty="0">
                <a:solidFill>
                  <a:srgbClr val="00275E"/>
                </a:solidFill>
              </a:rPr>
              <a:t> </a:t>
            </a:r>
          </a:p>
          <a:p>
            <a:pPr marL="527388" lvl="1" indent="-239395"/>
            <a:r>
              <a:rPr lang="en-GB" sz="1050" dirty="0">
                <a:solidFill>
                  <a:srgbClr val="0D0D0D"/>
                </a:solidFill>
              </a:rPr>
              <a:t>Part 4 – Evaluating player actions and passing options: </a:t>
            </a:r>
            <a:r>
              <a:rPr lang="en-GB" sz="1050" dirty="0">
                <a:solidFill>
                  <a:srgbClr val="00275E"/>
                </a:solidFill>
                <a:hlinkClick r:id="rId8">
                  <a:extLst>
                    <a:ext uri="{A12FA001-AC4F-418D-AE19-62706E023703}">
                      <ahyp:hlinkClr xmlns:ahyp="http://schemas.microsoft.com/office/drawing/2018/hyperlinkcolor" val="tx"/>
                    </a:ext>
                  </a:extLst>
                </a:hlinkClick>
              </a:rPr>
              <a:t>https://www.youtube.com/watch?v=KXSLKwADXKI</a:t>
            </a:r>
            <a:r>
              <a:rPr lang="en-GB" sz="1050" dirty="0">
                <a:solidFill>
                  <a:srgbClr val="00275E"/>
                </a:solidFill>
              </a:rPr>
              <a:t> </a:t>
            </a:r>
          </a:p>
          <a:p>
            <a:pPr marL="527388" lvl="1" indent="-239395"/>
            <a:endParaRPr lang="en-GB" sz="1050" b="1" dirty="0">
              <a:solidFill>
                <a:srgbClr val="0D0D0D"/>
              </a:solidFill>
            </a:endParaRPr>
          </a:p>
          <a:p>
            <a:pPr marL="0" indent="0">
              <a:buNone/>
            </a:pPr>
            <a:r>
              <a:rPr lang="en-GB" sz="1050" b="1" dirty="0">
                <a:solidFill>
                  <a:srgbClr val="0D0D0D"/>
                </a:solidFill>
              </a:rPr>
              <a:t>GitHub Repositories</a:t>
            </a:r>
            <a:endParaRPr lang="en-GB" sz="1050" dirty="0">
              <a:solidFill>
                <a:srgbClr val="0D0D0D"/>
              </a:solidFill>
            </a:endParaRPr>
          </a:p>
          <a:p>
            <a:pPr marL="239395" indent="-239395"/>
            <a:r>
              <a:rPr lang="en-GB" sz="1050" dirty="0">
                <a:solidFill>
                  <a:srgbClr val="00275E"/>
                </a:solidFill>
                <a:hlinkClick r:id="rId9">
                  <a:extLst>
                    <a:ext uri="{A12FA001-AC4F-418D-AE19-62706E023703}">
                      <ahyp:hlinkClr xmlns:ahyp="http://schemas.microsoft.com/office/drawing/2018/hyperlinkcolor" val="tx"/>
                    </a:ext>
                  </a:extLst>
                </a:hlinkClick>
              </a:rPr>
              <a:t>LaurieOnTracking</a:t>
            </a:r>
            <a:r>
              <a:rPr lang="en-GB" sz="1050" dirty="0">
                <a:solidFill>
                  <a:srgbClr val="0D0D0D"/>
                </a:solidFill>
              </a:rPr>
              <a:t>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for Tracking data implementation</a:t>
            </a:r>
          </a:p>
          <a:p>
            <a:pPr marL="239395" indent="-239395"/>
            <a:endParaRPr lang="en-GB" sz="1050" dirty="0">
              <a:solidFill>
                <a:srgbClr val="0D0D0D"/>
              </a:solidFill>
            </a:endParaRPr>
          </a:p>
          <a:p>
            <a:pPr marL="0" indent="0">
              <a:buNone/>
            </a:pPr>
            <a:r>
              <a:rPr lang="en-GB" sz="1050" b="1" dirty="0">
                <a:solidFill>
                  <a:srgbClr val="0D0D0D"/>
                </a:solidFill>
              </a:rPr>
              <a:t>Seminars and Videos</a:t>
            </a:r>
          </a:p>
          <a:p>
            <a:pPr marL="239395" indent="-239395"/>
            <a:r>
              <a:rPr lang="en-GB" sz="1050" dirty="0">
                <a:solidFill>
                  <a:srgbClr val="0D0D0D"/>
                </a:solidFill>
              </a:rPr>
              <a:t>How Tracking Data is Used in Football and What are the Future Challenges with Javier Fernández, Sudarshan 'Suds' </a:t>
            </a:r>
            <a:r>
              <a:rPr lang="en-GB" sz="1050" dirty="0" err="1">
                <a:solidFill>
                  <a:srgbClr val="0D0D0D"/>
                </a:solidFill>
              </a:rPr>
              <a:t>Gopaladesikan</a:t>
            </a:r>
            <a:r>
              <a:rPr lang="en-GB" sz="1050" dirty="0">
                <a:solidFill>
                  <a:srgbClr val="0D0D0D"/>
                </a:solidFill>
              </a:rPr>
              <a:t>, Laurie Shaw, Will Spearman and David Sumpter for Friends of Tracking: </a:t>
            </a:r>
            <a:r>
              <a:rPr lang="en-GB" sz="1050" dirty="0">
                <a:solidFill>
                  <a:srgbClr val="0D0D0D"/>
                </a:solidFill>
                <a:hlinkClick r:id="rId11"/>
              </a:rPr>
              <a:t>https://www.youtube.com/watch?v=kHTq9cwdkGA</a:t>
            </a:r>
            <a:r>
              <a:rPr lang="en-GB" sz="1050" dirty="0">
                <a:solidFill>
                  <a:srgbClr val="0D0D0D"/>
                </a:solidFill>
              </a:rPr>
              <a:t> </a:t>
            </a:r>
          </a:p>
          <a:p>
            <a:pPr marL="239395" indent="-239395"/>
            <a:r>
              <a:rPr lang="en-GB" sz="1050" dirty="0">
                <a:solidFill>
                  <a:srgbClr val="0D0D0D"/>
                </a:solidFill>
              </a:rPr>
              <a:t>‘Demystifying Tracking Data’ by </a:t>
            </a:r>
            <a:r>
              <a:rPr lang="en-GB" sz="1050" dirty="0">
                <a:solidFill>
                  <a:srgbClr val="00275E"/>
                </a:solidFill>
                <a:hlinkClick r:id="rId12">
                  <a:extLst>
                    <a:ext uri="{A12FA001-AC4F-418D-AE19-62706E023703}">
                      <ahyp:hlinkClr xmlns:ahyp="http://schemas.microsoft.com/office/drawing/2018/hyperlinkcolor" val="tx"/>
                    </a:ext>
                  </a:extLst>
                </a:hlinkClick>
              </a:rPr>
              <a:t>Sam Gregory</a:t>
            </a:r>
            <a:r>
              <a:rPr lang="en-GB" sz="1050" dirty="0">
                <a:solidFill>
                  <a:srgbClr val="00275E"/>
                </a:solidFill>
              </a:rPr>
              <a:t> </a:t>
            </a:r>
            <a:r>
              <a:rPr lang="en-GB" sz="1050" dirty="0">
                <a:solidFill>
                  <a:srgbClr val="0D0D0D"/>
                </a:solidFill>
              </a:rPr>
              <a:t>(Inter Miami) and </a:t>
            </a:r>
            <a:r>
              <a:rPr lang="en-GB" sz="1050" dirty="0">
                <a:solidFill>
                  <a:srgbClr val="00275E"/>
                </a:solidFill>
                <a:hlinkClick r:id="rId13">
                  <a:extLst>
                    <a:ext uri="{A12FA001-AC4F-418D-AE19-62706E023703}">
                      <ahyp:hlinkClr xmlns:ahyp="http://schemas.microsoft.com/office/drawing/2018/hyperlinkcolor" val="tx"/>
                    </a:ext>
                  </a:extLst>
                </a:hlinkClick>
              </a:rPr>
              <a:t>Devin Pleuler</a:t>
            </a:r>
            <a:r>
              <a:rPr lang="en-GB" sz="1050" dirty="0">
                <a:solidFill>
                  <a:srgbClr val="00275E"/>
                </a:solidFill>
              </a:rPr>
              <a:t> </a:t>
            </a:r>
            <a:r>
              <a:rPr lang="en-GB" sz="1050" dirty="0">
                <a:solidFill>
                  <a:srgbClr val="0D0D0D"/>
                </a:solidFill>
              </a:rPr>
              <a:t>(Toronto FC): </a:t>
            </a:r>
            <a:r>
              <a:rPr lang="en-GB" sz="1050" dirty="0">
                <a:solidFill>
                  <a:srgbClr val="0D0D0D"/>
                </a:solidFill>
                <a:hlinkClick r:id="rId14"/>
              </a:rPr>
              <a:t>https://www.youtube.com/watch?v=miEWHSTYvX4</a:t>
            </a:r>
            <a:r>
              <a:rPr lang="en-GB" sz="1050" dirty="0">
                <a:solidFill>
                  <a:srgbClr val="0D0D0D"/>
                </a:solidFill>
              </a:rPr>
              <a:t> </a:t>
            </a:r>
          </a:p>
          <a:p>
            <a:pPr marL="239395" indent="-239395"/>
            <a:r>
              <a:rPr lang="en-GB" sz="1050" dirty="0">
                <a:solidFill>
                  <a:srgbClr val="0D0D0D"/>
                </a:solidFill>
              </a:rPr>
              <a:t>‘Classifying and Analysing Team Strategy in Professional Soccer Matches’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(City Football Group) at the 2019 Sports Analytics Lab at Harvard University/American Statistical Association Section on Statistics in Sports on 3rd October 2019: </a:t>
            </a:r>
            <a:r>
              <a:rPr lang="en-GB" sz="1050" dirty="0">
                <a:solidFill>
                  <a:srgbClr val="0D0D0D"/>
                </a:solidFill>
                <a:hlinkClick r:id="rId15"/>
              </a:rPr>
              <a:t>https://www.youtube.com/watch?v=VU4BOu6VfbU</a:t>
            </a:r>
            <a:r>
              <a:rPr lang="en-GB" sz="1050" dirty="0">
                <a:solidFill>
                  <a:srgbClr val="0D0D0D"/>
                </a:solidFill>
              </a:rPr>
              <a:t>. Paper: </a:t>
            </a:r>
            <a:r>
              <a:rPr lang="en-GB" sz="1050" dirty="0">
                <a:solidFill>
                  <a:srgbClr val="0D0D0D"/>
                </a:solidFill>
                <a:hlinkClick r:id="rId16"/>
              </a:rPr>
              <a:t>https://static.capabiliaserver.com/frontend/clients/barca/wp_prod/wp-content/uploads/2020/01/56ce723e-barca-conference-paper-laurie-shaw.pdf</a:t>
            </a:r>
            <a:r>
              <a:rPr lang="en-GB" sz="1050" dirty="0">
                <a:solidFill>
                  <a:srgbClr val="0D0D0D"/>
                </a:solidFill>
              </a:rPr>
              <a:t>. Blog: </a:t>
            </a:r>
            <a:r>
              <a:rPr lang="en-GB" sz="1050" dirty="0">
                <a:solidFill>
                  <a:srgbClr val="0D0D0D"/>
                </a:solidFill>
                <a:hlinkClick r:id="rId17"/>
              </a:rPr>
              <a:t>https://eightyfivepoints.blogspot.com/2019/11/using-data-to-analyse-team-formations.html</a:t>
            </a:r>
            <a:r>
              <a:rPr lang="en-GB" sz="1050" dirty="0">
                <a:solidFill>
                  <a:srgbClr val="0D0D0D"/>
                </a:solidFill>
              </a:rPr>
              <a:t>.</a:t>
            </a:r>
          </a:p>
          <a:p>
            <a:pPr marL="239395" indent="-239395"/>
            <a:r>
              <a:rPr lang="en-GB" sz="1050" dirty="0">
                <a:solidFill>
                  <a:srgbClr val="0D0D0D"/>
                </a:solidFill>
              </a:rPr>
              <a:t>‘Routine Inspection: Measuring Playbooks for Corner Kicks’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at the 2020 Sports Analytics Lab at Harvard University/American Statistical Association Section on Statistics in Sports on 23rd October 2020: </a:t>
            </a:r>
            <a:r>
              <a:rPr lang="en-GB" sz="1050" dirty="0">
                <a:solidFill>
                  <a:srgbClr val="0D0D0D"/>
                </a:solidFill>
                <a:hlinkClick r:id="rId18"/>
              </a:rPr>
              <a:t>https://www.youtube.com/watch?v=yfPC1O_g-I8</a:t>
            </a:r>
            <a:r>
              <a:rPr lang="en-GB" sz="1050" dirty="0">
                <a:solidFill>
                  <a:srgbClr val="0D0D0D"/>
                </a:solidFill>
              </a:rPr>
              <a:t>. Paper: </a:t>
            </a:r>
            <a:r>
              <a:rPr lang="en-GB" sz="1050" dirty="0">
                <a:solidFill>
                  <a:srgbClr val="0D0D0D"/>
                </a:solidFill>
                <a:hlinkClick r:id="rId19"/>
              </a:rPr>
              <a:t>https://www.springerprofessional.de/en/routine-inspection-a-playbook-for-corner-kicks/18671052</a:t>
            </a:r>
            <a:r>
              <a:rPr lang="en-GB" sz="1050" dirty="0">
                <a:solidFill>
                  <a:srgbClr val="0D0D0D"/>
                </a:solidFill>
              </a:rPr>
              <a:t>.</a:t>
            </a:r>
          </a:p>
          <a:p>
            <a:pPr marL="239395" indent="-239395"/>
            <a:r>
              <a:rPr lang="en-GB" sz="1050" dirty="0">
                <a:solidFill>
                  <a:srgbClr val="0D0D0D"/>
                </a:solidFill>
              </a:rPr>
              <a:t>Masterclass in Pitch Control by Will Spearman for Friends of Tracking: </a:t>
            </a:r>
            <a:r>
              <a:rPr lang="en-GB" sz="1050" dirty="0">
                <a:solidFill>
                  <a:srgbClr val="00275E"/>
                </a:solidFill>
                <a:hlinkClick r:id="rId20">
                  <a:extLst>
                    <a:ext uri="{A12FA001-AC4F-418D-AE19-62706E023703}">
                      <ahyp:hlinkClr xmlns:ahyp="http://schemas.microsoft.com/office/drawing/2018/hyperlinkcolor" val="tx"/>
                    </a:ext>
                  </a:extLst>
                </a:hlinkClick>
              </a:rPr>
              <a:t>https://www.youtube.com/watch?v=X9PrwPyolyU</a:t>
            </a:r>
            <a:r>
              <a:rPr lang="en-GB" sz="1050" dirty="0">
                <a:solidFill>
                  <a:srgbClr val="00275E"/>
                </a:solidFill>
              </a:rPr>
              <a:t>.</a:t>
            </a:r>
          </a:p>
          <a:p>
            <a:pPr marL="239395" indent="-239395"/>
            <a:r>
              <a:rPr lang="en-GB" sz="1050" dirty="0">
                <a:solidFill>
                  <a:srgbClr val="0D0D0D"/>
                </a:solidFill>
              </a:rPr>
              <a:t>‘A framework for tactical analysis and individual offensive production assessment in soccer using Markov chains’ by </a:t>
            </a:r>
            <a:r>
              <a:rPr lang="en-GB" sz="1050" dirty="0">
                <a:solidFill>
                  <a:srgbClr val="00275E"/>
                </a:solidFill>
                <a:hlinkClick r:id="rId21">
                  <a:extLst>
                    <a:ext uri="{A12FA001-AC4F-418D-AE19-62706E023703}">
                      <ahyp:hlinkClr xmlns:ahyp="http://schemas.microsoft.com/office/drawing/2018/hyperlinkcolor" val="tx"/>
                    </a:ext>
                  </a:extLst>
                </a:hlinkClick>
              </a:rPr>
              <a:t>Sarah Rudd</a:t>
            </a:r>
            <a:r>
              <a:rPr lang="en-GB" sz="1050" dirty="0">
                <a:solidFill>
                  <a:srgbClr val="00275E"/>
                </a:solidFill>
              </a:rPr>
              <a:t> </a:t>
            </a:r>
            <a:r>
              <a:rPr lang="en-GB" sz="1050" dirty="0">
                <a:solidFill>
                  <a:srgbClr val="0D0D0D"/>
                </a:solidFill>
              </a:rPr>
              <a:t>(Arsenal FC) at the 2011 Sports Analytics Lab at Harvard University/American Statistical Association Section on Statistics in Sports on 3rd October 2019 [</a:t>
            </a:r>
            <a:r>
              <a:rPr lang="en-GB" sz="1050" dirty="0">
                <a:solidFill>
                  <a:srgbClr val="00275E"/>
                </a:solidFill>
                <a:hlinkClick r:id="rId22">
                  <a:extLst>
                    <a:ext uri="{A12FA001-AC4F-418D-AE19-62706E023703}">
                      <ahyp:hlinkClr xmlns:ahyp="http://schemas.microsoft.com/office/drawing/2018/hyperlinkcolor" val="tx"/>
                    </a:ext>
                  </a:extLst>
                </a:hlinkClick>
              </a:rPr>
              <a:t>link</a:t>
            </a:r>
            <a:r>
              <a:rPr lang="en-GB" sz="1050" dirty="0">
                <a:solidFill>
                  <a:srgbClr val="0D0D0D"/>
                </a:solidFill>
              </a:rPr>
              <a:t>].</a:t>
            </a:r>
          </a:p>
          <a:p>
            <a:pPr marL="0" indent="0">
              <a:buNone/>
            </a:pPr>
            <a:endParaRPr lang="en-GB" sz="10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Tracking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1/3</a:t>
            </a:r>
            <a:endParaRPr lang="en-GB" dirty="0">
              <a:solidFill>
                <a:srgbClr val="28A0D3"/>
              </a:solidFill>
            </a:endParaRPr>
          </a:p>
        </p:txBody>
      </p:sp>
    </p:spTree>
    <p:extLst>
      <p:ext uri="{BB962C8B-B14F-4D97-AF65-F5344CB8AC3E}">
        <p14:creationId xmlns:p14="http://schemas.microsoft.com/office/powerpoint/2010/main" val="3939609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167897"/>
            <a:ext cx="11376156" cy="4968743"/>
          </a:xfrm>
        </p:spPr>
        <p:txBody>
          <a:bodyPr lIns="0" tIns="0" rIns="0" bIns="0" anchor="t">
            <a:noAutofit/>
          </a:bodyPr>
          <a:lstStyle/>
          <a:p>
            <a:pPr marL="0" indent="0">
              <a:buNone/>
            </a:pPr>
            <a:r>
              <a:rPr lang="en-GB" sz="780" b="1" dirty="0">
                <a:solidFill>
                  <a:srgbClr val="0D0D0D"/>
                </a:solidFill>
              </a:rPr>
              <a:t>Seminars and videos</a:t>
            </a:r>
          </a:p>
          <a:p>
            <a:pPr marL="239395" indent="-239395"/>
            <a:r>
              <a:rPr lang="en-GB" sz="780" dirty="0">
                <a:solidFill>
                  <a:srgbClr val="0D0D0D"/>
                </a:solidFill>
              </a:rPr>
              <a:t>The Ultimate Guide to Expected Goals by </a:t>
            </a:r>
            <a:r>
              <a:rPr lang="en-GB" sz="780" dirty="0">
                <a:solidFill>
                  <a:srgbClr val="0D0D0D"/>
                </a:solidFill>
                <a:hlinkClick r:id="rId4"/>
              </a:rPr>
              <a:t>David Sumpter</a:t>
            </a:r>
            <a:r>
              <a:rPr lang="en-GB" sz="780" dirty="0">
                <a:solidFill>
                  <a:srgbClr val="0D0D0D"/>
                </a:solidFill>
              </a:rPr>
              <a:t> (@</a:t>
            </a:r>
            <a:r>
              <a:rPr lang="en-GB" sz="780" dirty="0" err="1">
                <a:solidFill>
                  <a:srgbClr val="0D0D0D"/>
                </a:solidFill>
              </a:rPr>
              <a:t>Soccermatics</a:t>
            </a:r>
            <a:r>
              <a:rPr lang="en-GB" sz="780" dirty="0">
                <a:solidFill>
                  <a:srgbClr val="0D0D0D"/>
                </a:solidFill>
              </a:rPr>
              <a:t>) (</a:t>
            </a:r>
            <a:r>
              <a:rPr lang="en-GB" sz="780" dirty="0" err="1">
                <a:solidFill>
                  <a:srgbClr val="0D0D0D"/>
                </a:solidFill>
              </a:rPr>
              <a:t>Hammarby</a:t>
            </a:r>
            <a:r>
              <a:rPr lang="en-GB" sz="780" dirty="0">
                <a:solidFill>
                  <a:srgbClr val="0D0D0D"/>
                </a:solidFill>
              </a:rPr>
              <a:t>) for Friends of Tracking: </a:t>
            </a:r>
            <a:r>
              <a:rPr lang="en-GB" sz="780" dirty="0">
                <a:solidFill>
                  <a:srgbClr val="00275E"/>
                </a:solidFill>
                <a:hlinkClick r:id="rId5">
                  <a:extLst>
                    <a:ext uri="{A12FA001-AC4F-418D-AE19-62706E023703}">
                      <ahyp:hlinkClr xmlns:ahyp="http://schemas.microsoft.com/office/drawing/2018/hyperlinkcolor" val="tx"/>
                    </a:ext>
                  </a:extLst>
                </a:hlinkClick>
              </a:rPr>
              <a:t>https://www.youtube.com/watch?v=310_eW0hUqQ</a:t>
            </a:r>
            <a:endParaRPr lang="en-GB" sz="780" dirty="0">
              <a:solidFill>
                <a:srgbClr val="00275E"/>
              </a:solidFill>
            </a:endParaRPr>
          </a:p>
          <a:p>
            <a:pPr marL="239395" indent="-239395"/>
            <a:r>
              <a:rPr lang="en-GB" sz="780" dirty="0">
                <a:solidFill>
                  <a:srgbClr val="0D0D0D"/>
                </a:solidFill>
              </a:rPr>
              <a:t>How to explain Expected Goals to a football player by </a:t>
            </a:r>
            <a:r>
              <a:rPr lang="en-GB" sz="780" dirty="0">
                <a:solidFill>
                  <a:srgbClr val="0D0D0D"/>
                </a:solidFill>
                <a:hlinkClick r:id="rId4"/>
              </a:rPr>
              <a:t>David Sumpter</a:t>
            </a:r>
            <a:r>
              <a:rPr lang="en-GB" sz="780" dirty="0">
                <a:solidFill>
                  <a:srgbClr val="0D0D0D"/>
                </a:solidFill>
              </a:rPr>
              <a:t> (@</a:t>
            </a:r>
            <a:r>
              <a:rPr lang="en-GB" sz="780" dirty="0" err="1">
                <a:solidFill>
                  <a:srgbClr val="0D0D0D"/>
                </a:solidFill>
              </a:rPr>
              <a:t>Soccermatics</a:t>
            </a:r>
            <a:r>
              <a:rPr lang="en-GB" sz="780" dirty="0">
                <a:solidFill>
                  <a:srgbClr val="0D0D0D"/>
                </a:solidFill>
              </a:rPr>
              <a:t>): </a:t>
            </a:r>
            <a:r>
              <a:rPr lang="en-GB" sz="780" dirty="0">
                <a:solidFill>
                  <a:srgbClr val="00275E"/>
                </a:solidFill>
                <a:hlinkClick r:id="rId6">
                  <a:extLst>
                    <a:ext uri="{A12FA001-AC4F-418D-AE19-62706E023703}">
                      <ahyp:hlinkClr xmlns:ahyp="http://schemas.microsoft.com/office/drawing/2018/hyperlinkcolor" val="tx"/>
                    </a:ext>
                  </a:extLst>
                </a:hlinkClick>
              </a:rPr>
              <a:t>https://www.youtube.com/watch?v=Xc6IG9-Dt18</a:t>
            </a:r>
            <a:r>
              <a:rPr lang="en-GB" sz="780" dirty="0">
                <a:solidFill>
                  <a:srgbClr val="00275E"/>
                </a:solidFill>
              </a:rPr>
              <a:t> </a:t>
            </a:r>
          </a:p>
          <a:p>
            <a:pPr marL="239395" indent="-239395"/>
            <a:r>
              <a:rPr lang="en-GB" sz="780" dirty="0">
                <a:solidFill>
                  <a:srgbClr val="0D0D0D"/>
                </a:solidFill>
              </a:rPr>
              <a:t>What is </a:t>
            </a:r>
            <a:r>
              <a:rPr lang="en-GB" sz="780" dirty="0" err="1">
                <a:solidFill>
                  <a:srgbClr val="0D0D0D"/>
                </a:solidFill>
              </a:rPr>
              <a:t>xG</a:t>
            </a:r>
            <a:r>
              <a:rPr lang="en-GB" sz="780" dirty="0">
                <a:solidFill>
                  <a:srgbClr val="0D0D0D"/>
                </a:solidFill>
              </a:rPr>
              <a:t>? by </a:t>
            </a:r>
            <a:r>
              <a:rPr lang="en-GB" sz="780" dirty="0">
                <a:solidFill>
                  <a:srgbClr val="0D0D0D"/>
                </a:solidFill>
                <a:hlinkClick r:id="rId7"/>
              </a:rPr>
              <a:t>Alex Stewart</a:t>
            </a:r>
            <a:r>
              <a:rPr lang="en-GB" sz="780" dirty="0">
                <a:solidFill>
                  <a:srgbClr val="0D0D0D"/>
                </a:solidFill>
              </a:rPr>
              <a:t> for </a:t>
            </a:r>
            <a:r>
              <a:rPr lang="en-GB" sz="780" dirty="0" err="1">
                <a:solidFill>
                  <a:srgbClr val="0D0D0D"/>
                </a:solidFill>
              </a:rPr>
              <a:t>Tifo</a:t>
            </a:r>
            <a:r>
              <a:rPr lang="en-GB" sz="780" dirty="0">
                <a:solidFill>
                  <a:srgbClr val="0D0D0D"/>
                </a:solidFill>
              </a:rPr>
              <a:t> Football: </a:t>
            </a:r>
            <a:r>
              <a:rPr lang="en-GB" sz="780" dirty="0">
                <a:solidFill>
                  <a:srgbClr val="00275E"/>
                </a:solidFill>
                <a:hlinkClick r:id="rId8">
                  <a:extLst>
                    <a:ext uri="{A12FA001-AC4F-418D-AE19-62706E023703}">
                      <ahyp:hlinkClr xmlns:ahyp="http://schemas.microsoft.com/office/drawing/2018/hyperlinkcolor" val="tx"/>
                    </a:ext>
                  </a:extLst>
                </a:hlinkClick>
              </a:rPr>
              <a:t>https://www.youtube.com/watch?v=zSaeaFcm1SY</a:t>
            </a:r>
            <a:endParaRPr lang="en-GB" sz="780" dirty="0">
              <a:solidFill>
                <a:srgbClr val="00275E"/>
              </a:solidFill>
            </a:endParaRPr>
          </a:p>
          <a:p>
            <a:pPr marL="239395" indent="-239395"/>
            <a:r>
              <a:rPr lang="en-GB" sz="780" dirty="0" err="1">
                <a:solidFill>
                  <a:srgbClr val="0D0D0D"/>
                </a:solidFill>
              </a:rPr>
              <a:t>Opta</a:t>
            </a:r>
            <a:r>
              <a:rPr lang="en-GB" sz="780" dirty="0">
                <a:solidFill>
                  <a:srgbClr val="0D0D0D"/>
                </a:solidFill>
              </a:rPr>
              <a:t> Expected Goals presented by </a:t>
            </a:r>
            <a:r>
              <a:rPr lang="en-GB" sz="780" dirty="0">
                <a:solidFill>
                  <a:srgbClr val="0D0D0D"/>
                </a:solidFill>
                <a:hlinkClick r:id="rId9"/>
              </a:rPr>
              <a:t>Duncan Alexander</a:t>
            </a:r>
            <a:r>
              <a:rPr lang="en-GB" sz="780" dirty="0">
                <a:solidFill>
                  <a:srgbClr val="0D0D0D"/>
                </a:solidFill>
              </a:rPr>
              <a:t> (@</a:t>
            </a:r>
            <a:r>
              <a:rPr lang="en-GB" sz="780" dirty="0" err="1">
                <a:solidFill>
                  <a:srgbClr val="0D0D0D"/>
                </a:solidFill>
              </a:rPr>
              <a:t>oilysailor</a:t>
            </a:r>
            <a:r>
              <a:rPr lang="en-GB" sz="780" dirty="0">
                <a:solidFill>
                  <a:srgbClr val="0D0D0D"/>
                </a:solidFill>
              </a:rPr>
              <a:t>): </a:t>
            </a:r>
            <a:r>
              <a:rPr lang="en-GB" sz="780" dirty="0">
                <a:solidFill>
                  <a:srgbClr val="00275E"/>
                </a:solidFill>
                <a:hlinkClick r:id="rId10">
                  <a:extLst>
                    <a:ext uri="{A12FA001-AC4F-418D-AE19-62706E023703}">
                      <ahyp:hlinkClr xmlns:ahyp="http://schemas.microsoft.com/office/drawing/2018/hyperlinkcolor" val="tx"/>
                    </a:ext>
                  </a:extLst>
                </a:hlinkClick>
              </a:rPr>
              <a:t>https://www.youtube.com/watch?v=w7zPZsLGK18</a:t>
            </a:r>
            <a:r>
              <a:rPr lang="en-GB" sz="780" dirty="0">
                <a:solidFill>
                  <a:srgbClr val="00275E"/>
                </a:solidFill>
              </a:rPr>
              <a:t> </a:t>
            </a:r>
          </a:p>
          <a:p>
            <a:pPr marL="239395" indent="-239395"/>
            <a:r>
              <a:rPr lang="en-GB" sz="780" dirty="0">
                <a:solidFill>
                  <a:srgbClr val="0D0D0D"/>
                </a:solidFill>
              </a:rPr>
              <a:t>Sam Green </a:t>
            </a:r>
            <a:r>
              <a:rPr lang="en-GB" sz="780" dirty="0" err="1">
                <a:solidFill>
                  <a:srgbClr val="0D0D0D"/>
                </a:solidFill>
              </a:rPr>
              <a:t>OptaPro</a:t>
            </a:r>
            <a:r>
              <a:rPr lang="en-GB" sz="780" dirty="0">
                <a:solidFill>
                  <a:srgbClr val="0D0D0D"/>
                </a:solidFill>
              </a:rPr>
              <a:t> Interview: </a:t>
            </a:r>
            <a:r>
              <a:rPr lang="en-GB" sz="780" dirty="0">
                <a:solidFill>
                  <a:srgbClr val="0D0D0D"/>
                </a:solidFill>
                <a:hlinkClick r:id="rId11"/>
              </a:rPr>
              <a:t>https://www.youtube.com/watch?v=gHIY-MgDh_o</a:t>
            </a:r>
            <a:r>
              <a:rPr lang="en-GB" sz="780" dirty="0">
                <a:solidFill>
                  <a:srgbClr val="0D0D0D"/>
                </a:solidFill>
              </a:rPr>
              <a:t> </a:t>
            </a:r>
            <a:endParaRPr lang="en-GB" sz="780" dirty="0">
              <a:solidFill>
                <a:srgbClr val="00275E"/>
              </a:solidFill>
            </a:endParaRPr>
          </a:p>
          <a:p>
            <a:pPr marL="239395" indent="-239395"/>
            <a:r>
              <a:rPr lang="en-GB" sz="780" dirty="0">
                <a:solidFill>
                  <a:srgbClr val="0D0D0D"/>
                </a:solidFill>
              </a:rPr>
              <a:t>Anatomy of a Goal (with Sam Green) for </a:t>
            </a:r>
            <a:r>
              <a:rPr lang="en-GB" sz="780" dirty="0" err="1">
                <a:solidFill>
                  <a:srgbClr val="0D0D0D"/>
                </a:solidFill>
              </a:rPr>
              <a:t>Numberphile</a:t>
            </a:r>
            <a:r>
              <a:rPr lang="en-GB" sz="780" dirty="0">
                <a:solidFill>
                  <a:srgbClr val="0D0D0D"/>
                </a:solidFill>
              </a:rPr>
              <a:t>: </a:t>
            </a:r>
            <a:r>
              <a:rPr lang="en-GB" sz="780" dirty="0">
                <a:solidFill>
                  <a:srgbClr val="0D0D0D"/>
                </a:solidFill>
                <a:hlinkClick r:id="rId12"/>
              </a:rPr>
              <a:t>https://www.youtube.com/watch?v=YJuHC7xXsGA</a:t>
            </a:r>
            <a:r>
              <a:rPr lang="en-GB" sz="780" dirty="0">
                <a:solidFill>
                  <a:srgbClr val="0D0D0D"/>
                </a:solidFill>
              </a:rPr>
              <a:t> </a:t>
            </a:r>
          </a:p>
          <a:p>
            <a:pPr marL="239395" indent="-239395"/>
            <a:endParaRPr lang="en-GB" sz="780" dirty="0">
              <a:solidFill>
                <a:srgbClr val="0D0D0D"/>
              </a:solidFill>
            </a:endParaRPr>
          </a:p>
          <a:p>
            <a:pPr marL="0" indent="0">
              <a:buNone/>
            </a:pPr>
            <a:r>
              <a:rPr lang="en-GB" sz="780" b="1" dirty="0">
                <a:solidFill>
                  <a:srgbClr val="0D0D0D"/>
                </a:solidFill>
              </a:rPr>
              <a:t>Tutorials</a:t>
            </a:r>
          </a:p>
          <a:p>
            <a:pPr marL="239395" indent="-239395"/>
            <a:r>
              <a:rPr lang="en-GB" sz="780" dirty="0">
                <a:solidFill>
                  <a:srgbClr val="0D0D0D"/>
                </a:solidFill>
              </a:rPr>
              <a:t>Friends of Tracking Expected Goals tutorials by </a:t>
            </a:r>
            <a:r>
              <a:rPr lang="en-GB" sz="780" dirty="0">
                <a:solidFill>
                  <a:srgbClr val="0D0D0D"/>
                </a:solidFill>
                <a:hlinkClick r:id="rId4"/>
              </a:rPr>
              <a:t>David Sumpter</a:t>
            </a:r>
            <a:r>
              <a:rPr lang="en-GB" sz="780" dirty="0">
                <a:solidFill>
                  <a:srgbClr val="0D0D0D"/>
                </a:solidFill>
              </a:rPr>
              <a:t> (@</a:t>
            </a:r>
            <a:r>
              <a:rPr lang="en-GB" sz="780" dirty="0" err="1">
                <a:solidFill>
                  <a:srgbClr val="0D0D0D"/>
                </a:solidFill>
              </a:rPr>
              <a:t>Soccermatics</a:t>
            </a:r>
            <a:r>
              <a:rPr lang="en-GB" sz="780" dirty="0">
                <a:solidFill>
                  <a:srgbClr val="0D0D0D"/>
                </a:solidFill>
              </a:rPr>
              <a:t>):</a:t>
            </a:r>
          </a:p>
          <a:p>
            <a:pPr lvl="1"/>
            <a:r>
              <a:rPr lang="en-GB" sz="780" dirty="0">
                <a:solidFill>
                  <a:srgbClr val="0D0D0D"/>
                </a:solidFill>
              </a:rPr>
              <a:t>Part 1 – How to build an Expected Goals model 1 – Data and model: </a:t>
            </a:r>
            <a:r>
              <a:rPr lang="en-GB" sz="780" dirty="0">
                <a:solidFill>
                  <a:srgbClr val="00275E"/>
                </a:solidFill>
                <a:hlinkClick r:id="rId13">
                  <a:extLst>
                    <a:ext uri="{A12FA001-AC4F-418D-AE19-62706E023703}">
                      <ahyp:hlinkClr xmlns:ahyp="http://schemas.microsoft.com/office/drawing/2018/hyperlinkcolor" val="tx"/>
                    </a:ext>
                  </a:extLst>
                </a:hlinkClick>
              </a:rPr>
              <a:t>https://www.youtube.com/watch?v=bpjLyFyLlXs</a:t>
            </a:r>
            <a:r>
              <a:rPr lang="en-GB" sz="780" dirty="0">
                <a:solidFill>
                  <a:srgbClr val="00275E"/>
                </a:solidFill>
              </a:rPr>
              <a:t>. </a:t>
            </a:r>
            <a:r>
              <a:rPr lang="en-GB" sz="780" dirty="0">
                <a:solidFill>
                  <a:srgbClr val="0D0D0D"/>
                </a:solidFill>
              </a:rPr>
              <a:t>See GitHub: </a:t>
            </a:r>
            <a:r>
              <a:rPr lang="en-GB" sz="780" dirty="0" err="1">
                <a:solidFill>
                  <a:srgbClr val="0D0D0D"/>
                </a:solidFill>
              </a:rPr>
              <a:t>xG</a:t>
            </a:r>
            <a:r>
              <a:rPr lang="en-GB" sz="780" dirty="0">
                <a:solidFill>
                  <a:srgbClr val="0D0D0D"/>
                </a:solidFill>
              </a:rPr>
              <a:t> model: </a:t>
            </a:r>
            <a:r>
              <a:rPr lang="en-GB" sz="780" dirty="0">
                <a:solidFill>
                  <a:srgbClr val="00275E"/>
                </a:solidFill>
                <a:hlinkClick r:id="rId14">
                  <a:extLst>
                    <a:ext uri="{A12FA001-AC4F-418D-AE19-62706E023703}">
                      <ahyp:hlinkClr xmlns:ahyp="http://schemas.microsoft.com/office/drawing/2018/hyperlinkcolor" val="tx"/>
                    </a:ext>
                  </a:extLst>
                </a:hlinkClick>
              </a:rPr>
              <a:t>github.com/Friends-of-Tracking-Data-FoTD/SoccermaticsForPython/blob/master/3xGModel.py</a:t>
            </a:r>
            <a:endParaRPr lang="en-GB" sz="780" dirty="0">
              <a:solidFill>
                <a:srgbClr val="00275E"/>
              </a:solidFill>
            </a:endParaRPr>
          </a:p>
          <a:p>
            <a:pPr lvl="1"/>
            <a:r>
              <a:rPr lang="en-GB" sz="780" dirty="0">
                <a:solidFill>
                  <a:srgbClr val="0D0D0D"/>
                </a:solidFill>
              </a:rPr>
              <a:t>Part 2 – How to build an Expected Goals model 2 – Statistical fitting: </a:t>
            </a:r>
            <a:r>
              <a:rPr lang="en-GB" sz="780" dirty="0">
                <a:solidFill>
                  <a:srgbClr val="00275E"/>
                </a:solidFill>
                <a:hlinkClick r:id="rId15">
                  <a:extLst>
                    <a:ext uri="{A12FA001-AC4F-418D-AE19-62706E023703}">
                      <ahyp:hlinkClr xmlns:ahyp="http://schemas.microsoft.com/office/drawing/2018/hyperlinkcolor" val="tx"/>
                    </a:ext>
                  </a:extLst>
                </a:hlinkClick>
              </a:rPr>
              <a:t>https://www.youtube.com/watch?v=wHOgINJ5g54</a:t>
            </a:r>
            <a:r>
              <a:rPr lang="en-GB" sz="780" dirty="0">
                <a:solidFill>
                  <a:srgbClr val="00275E"/>
                </a:solidFill>
              </a:rPr>
              <a:t>. </a:t>
            </a:r>
            <a:r>
              <a:rPr lang="en-GB" sz="780" dirty="0">
                <a:solidFill>
                  <a:srgbClr val="0D0D0D"/>
                </a:solidFill>
              </a:rPr>
              <a:t>See GitHub: Linear regression: </a:t>
            </a:r>
            <a:r>
              <a:rPr lang="en-GB" sz="780" dirty="0">
                <a:solidFill>
                  <a:srgbClr val="00275E"/>
                </a:solidFill>
                <a:hlinkClick r:id="rId16">
                  <a:extLst>
                    <a:ext uri="{A12FA001-AC4F-418D-AE19-62706E023703}">
                      <ahyp:hlinkClr xmlns:ahyp="http://schemas.microsoft.com/office/drawing/2018/hyperlinkcolor" val="tx"/>
                    </a:ext>
                  </a:extLst>
                </a:hlinkClick>
              </a:rPr>
              <a:t>github.com/Friends-of-Tracking-Data-FoTD/SoccermaticsForPython/blob/master/4LinearRegression.py</a:t>
            </a:r>
            <a:r>
              <a:rPr lang="en-GB" sz="780" dirty="0">
                <a:solidFill>
                  <a:srgbClr val="00275E"/>
                </a:solidFill>
              </a:rPr>
              <a:t>, </a:t>
            </a:r>
            <a:r>
              <a:rPr lang="en-GB" sz="780" dirty="0" err="1">
                <a:solidFill>
                  <a:srgbClr val="0D0D0D"/>
                </a:solidFill>
              </a:rPr>
              <a:t>xG</a:t>
            </a:r>
            <a:r>
              <a:rPr lang="en-GB" sz="780" dirty="0">
                <a:solidFill>
                  <a:srgbClr val="0D0D0D"/>
                </a:solidFill>
              </a:rPr>
              <a:t> model fit: </a:t>
            </a:r>
            <a:r>
              <a:rPr lang="en-GB" sz="780" dirty="0">
                <a:solidFill>
                  <a:srgbClr val="00275E"/>
                </a:solidFill>
                <a:hlinkClick r:id="rId17">
                  <a:extLst>
                    <a:ext uri="{A12FA001-AC4F-418D-AE19-62706E023703}">
                      <ahyp:hlinkClr xmlns:ahyp="http://schemas.microsoft.com/office/drawing/2018/hyperlinkcolor" val="tx"/>
                    </a:ext>
                  </a:extLst>
                </a:hlinkClick>
              </a:rPr>
              <a:t>github.com/Friends-of-Tracking-Data-FoTD/SoccermaticsForPython/blob/master/5xGModelFit.py</a:t>
            </a:r>
            <a:r>
              <a:rPr lang="en-GB" sz="780" dirty="0">
                <a:solidFill>
                  <a:srgbClr val="00275E"/>
                </a:solidFill>
              </a:rPr>
              <a:t> </a:t>
            </a:r>
          </a:p>
          <a:p>
            <a:pPr marL="0" indent="0">
              <a:buNone/>
            </a:pPr>
            <a:endParaRPr lang="en-GB" sz="780" b="1" dirty="0">
              <a:solidFill>
                <a:srgbClr val="0D0D0D"/>
              </a:solidFill>
            </a:endParaRPr>
          </a:p>
          <a:p>
            <a:pPr marL="0" indent="0">
              <a:buNone/>
            </a:pPr>
            <a:r>
              <a:rPr lang="en-GB" sz="780" b="1" dirty="0">
                <a:solidFill>
                  <a:srgbClr val="0D0D0D"/>
                </a:solidFill>
              </a:rPr>
              <a:t>Notable </a:t>
            </a:r>
            <a:r>
              <a:rPr lang="en-GB" sz="780" b="1" dirty="0" err="1">
                <a:solidFill>
                  <a:srgbClr val="0D0D0D"/>
                </a:solidFill>
              </a:rPr>
              <a:t>xG</a:t>
            </a:r>
            <a:r>
              <a:rPr lang="en-GB" sz="780" b="1" dirty="0">
                <a:solidFill>
                  <a:srgbClr val="0D0D0D"/>
                </a:solidFill>
              </a:rPr>
              <a:t> models</a:t>
            </a:r>
          </a:p>
          <a:p>
            <a:pPr marL="239395" lvl="1" indent="-239395">
              <a:spcBef>
                <a:spcPts val="0"/>
              </a:spcBef>
              <a:buFont typeface="Arial"/>
              <a:buChar char="•"/>
            </a:pPr>
            <a:r>
              <a:rPr lang="en-GB" sz="780" dirty="0">
                <a:solidFill>
                  <a:srgbClr val="0D0D0D"/>
                </a:solidFill>
              </a:rPr>
              <a:t>Sam Green: </a:t>
            </a:r>
            <a:r>
              <a:rPr lang="en-GB" sz="780" dirty="0">
                <a:solidFill>
                  <a:srgbClr val="00275E"/>
                </a:solidFill>
                <a:hlinkClick r:id="rId18">
                  <a:extLst>
                    <a:ext uri="{A12FA001-AC4F-418D-AE19-62706E023703}">
                      <ahyp:hlinkClr xmlns:ahyp="http://schemas.microsoft.com/office/drawing/2018/hyperlinkcolor" val="tx"/>
                    </a:ext>
                  </a:extLst>
                </a:hlinkClick>
              </a:rPr>
              <a:t>https://www.optasportspro.com/news-analysis/assessing-the-performance-of- premier-league-goalscorers/</a:t>
            </a:r>
            <a:r>
              <a:rPr lang="en-GB" sz="780" dirty="0">
                <a:solidFill>
                  <a:srgbClr val="00275E"/>
                </a:solidFill>
              </a:rPr>
              <a:t> </a:t>
            </a:r>
          </a:p>
          <a:p>
            <a:pPr marL="239395" lvl="1" indent="-239395">
              <a:spcBef>
                <a:spcPts val="0"/>
              </a:spcBef>
              <a:buFont typeface="Arial"/>
              <a:buChar char="•"/>
            </a:pPr>
            <a:r>
              <a:rPr lang="en-GB" sz="780" dirty="0">
                <a:solidFill>
                  <a:srgbClr val="0D0D0D"/>
                </a:solidFill>
              </a:rPr>
              <a:t>Michael Caley: </a:t>
            </a:r>
            <a:r>
              <a:rPr lang="en-GB" sz="780" dirty="0">
                <a:solidFill>
                  <a:srgbClr val="00275E"/>
                </a:solidFill>
                <a:hlinkClick r:id="rId19">
                  <a:extLst>
                    <a:ext uri="{A12FA001-AC4F-418D-AE19-62706E023703}">
                      <ahyp:hlinkClr xmlns:ahyp="http://schemas.microsoft.com/office/drawing/2018/hyperlinkcolor" val="tx"/>
                    </a:ext>
                  </a:extLst>
                </a:hlinkClick>
              </a:rPr>
              <a:t>https://cartilagefreecaptain.sbnation.com/2014/9/11/6131661/premier-league-projections-2014#methoderology</a:t>
            </a:r>
            <a:r>
              <a:rPr lang="en-GB" sz="780" dirty="0">
                <a:solidFill>
                  <a:srgbClr val="00275E"/>
                </a:solidFill>
              </a:rPr>
              <a:t> </a:t>
            </a:r>
          </a:p>
          <a:p>
            <a:pPr marL="239395" indent="-239395"/>
            <a:endParaRPr lang="en-GB" sz="780" b="1" dirty="0">
              <a:solidFill>
                <a:srgbClr val="0D0D0D"/>
              </a:solidFill>
            </a:endParaRPr>
          </a:p>
          <a:p>
            <a:pPr marL="0" indent="0">
              <a:buNone/>
            </a:pPr>
            <a:r>
              <a:rPr lang="en-GB" sz="780" b="1" dirty="0">
                <a:solidFill>
                  <a:srgbClr val="0D0D0D"/>
                </a:solidFill>
              </a:rPr>
              <a:t>Professional and </a:t>
            </a:r>
            <a:r>
              <a:rPr lang="en-GB" sz="780" b="1" dirty="0" err="1">
                <a:solidFill>
                  <a:srgbClr val="0D0D0D"/>
                </a:solidFill>
              </a:rPr>
              <a:t>Fanalyst</a:t>
            </a:r>
            <a:r>
              <a:rPr lang="en-GB" sz="780" b="1" dirty="0">
                <a:solidFill>
                  <a:srgbClr val="0D0D0D"/>
                </a:solidFill>
              </a:rPr>
              <a:t> examples:</a:t>
            </a:r>
            <a:endParaRPr lang="en-GB" sz="780" dirty="0">
              <a:solidFill>
                <a:srgbClr val="0D0D0D"/>
              </a:solidFill>
            </a:endParaRPr>
          </a:p>
          <a:p>
            <a:r>
              <a:rPr lang="en-GB" sz="780" dirty="0">
                <a:solidFill>
                  <a:srgbClr val="0D0D0D"/>
                </a:solidFill>
              </a:rPr>
              <a:t>An </a:t>
            </a:r>
            <a:r>
              <a:rPr lang="en-GB" sz="780" dirty="0" err="1">
                <a:solidFill>
                  <a:srgbClr val="0D0D0D"/>
                </a:solidFill>
              </a:rPr>
              <a:t>xG</a:t>
            </a:r>
            <a:r>
              <a:rPr lang="en-GB" sz="780" dirty="0">
                <a:solidFill>
                  <a:srgbClr val="0D0D0D"/>
                </a:solidFill>
              </a:rPr>
              <a:t> Model for Everyone in 20 minutes (</a:t>
            </a:r>
            <a:r>
              <a:rPr lang="en-GB" sz="780" dirty="0" err="1">
                <a:solidFill>
                  <a:srgbClr val="0D0D0D"/>
                </a:solidFill>
              </a:rPr>
              <a:t>ish</a:t>
            </a:r>
            <a:r>
              <a:rPr lang="en-GB" sz="780" dirty="0">
                <a:solidFill>
                  <a:srgbClr val="0D0D0D"/>
                </a:solidFill>
              </a:rPr>
              <a:t>) by </a:t>
            </a:r>
            <a:r>
              <a:rPr lang="en-GB" sz="780" dirty="0">
                <a:solidFill>
                  <a:srgbClr val="0D0D0D"/>
                </a:solidFill>
                <a:hlinkClick r:id="rId20"/>
              </a:rPr>
              <a:t>Paul Riley</a:t>
            </a:r>
            <a:r>
              <a:rPr lang="en-GB" sz="780" dirty="0">
                <a:solidFill>
                  <a:srgbClr val="0D0D0D"/>
                </a:solidFill>
              </a:rPr>
              <a:t> (@</a:t>
            </a:r>
            <a:r>
              <a:rPr lang="en-GB" sz="780" dirty="0" err="1">
                <a:solidFill>
                  <a:srgbClr val="0D0D0D"/>
                </a:solidFill>
              </a:rPr>
              <a:t>footballfactman</a:t>
            </a:r>
            <a:r>
              <a:rPr lang="en-GB" sz="780" dirty="0">
                <a:solidFill>
                  <a:srgbClr val="0D0D0D"/>
                </a:solidFill>
              </a:rPr>
              <a:t>): </a:t>
            </a:r>
            <a:r>
              <a:rPr lang="en-GB" sz="780" dirty="0">
                <a:solidFill>
                  <a:srgbClr val="0D0D0D"/>
                </a:solidFill>
                <a:hlinkClick r:id="rId21"/>
              </a:rPr>
              <a:t>https://differentgame.wordpress.com/2017/04/29/an-xg-model-for-everyone-in-20-minutes-ish/</a:t>
            </a:r>
            <a:r>
              <a:rPr lang="en-GB" sz="780" dirty="0">
                <a:solidFill>
                  <a:srgbClr val="0D0D0D"/>
                </a:solidFill>
              </a:rPr>
              <a:t> </a:t>
            </a:r>
          </a:p>
          <a:p>
            <a:r>
              <a:rPr lang="en-GB" sz="780" dirty="0">
                <a:solidFill>
                  <a:srgbClr val="0D0D0D"/>
                </a:solidFill>
              </a:rPr>
              <a:t>Tech how-to: build your own Expected Goals model by </a:t>
            </a:r>
            <a:r>
              <a:rPr lang="en-GB" sz="780" dirty="0">
                <a:solidFill>
                  <a:srgbClr val="0D0D0D"/>
                </a:solidFill>
                <a:hlinkClick r:id="rId22"/>
              </a:rPr>
              <a:t>Jan Van Haaren</a:t>
            </a:r>
            <a:r>
              <a:rPr lang="en-GB" sz="780" dirty="0">
                <a:solidFill>
                  <a:srgbClr val="0D0D0D"/>
                </a:solidFill>
              </a:rPr>
              <a:t> and </a:t>
            </a:r>
            <a:r>
              <a:rPr lang="en-GB" sz="780" dirty="0" err="1">
                <a:solidFill>
                  <a:srgbClr val="0D0D0D"/>
                </a:solidFill>
              </a:rPr>
              <a:t>SciSports</a:t>
            </a:r>
            <a:r>
              <a:rPr lang="en-GB" sz="780" dirty="0">
                <a:solidFill>
                  <a:srgbClr val="0D0D0D"/>
                </a:solidFill>
              </a:rPr>
              <a:t>: </a:t>
            </a:r>
            <a:r>
              <a:rPr lang="en-GB" sz="780" dirty="0">
                <a:solidFill>
                  <a:srgbClr val="0D0D0D"/>
                </a:solidFill>
                <a:hlinkClick r:id="rId23"/>
              </a:rPr>
              <a:t>https://www.scisports.com/tech-how-to-build-your-own-expected-goals-model/</a:t>
            </a:r>
            <a:r>
              <a:rPr lang="en-GB" sz="780" dirty="0">
                <a:solidFill>
                  <a:srgbClr val="0D0D0D"/>
                </a:solidFill>
              </a:rPr>
              <a:t>. For code, see: </a:t>
            </a:r>
            <a:r>
              <a:rPr lang="en-GB" sz="780" dirty="0">
                <a:solidFill>
                  <a:srgbClr val="0D0D0D"/>
                </a:solidFill>
                <a:hlinkClick r:id="rId24"/>
              </a:rPr>
              <a:t>https://bitbucket.org/scisports/ssda-how-to-expected-goals/src/master/</a:t>
            </a:r>
            <a:endParaRPr lang="en-GB" sz="780" dirty="0">
              <a:solidFill>
                <a:srgbClr val="0D0D0D"/>
              </a:solidFill>
            </a:endParaRPr>
          </a:p>
          <a:p>
            <a:r>
              <a:rPr lang="en-GB" sz="780" dirty="0" err="1">
                <a:solidFill>
                  <a:srgbClr val="0D0D0D"/>
                </a:solidFill>
              </a:rPr>
              <a:t>soccer_analytics</a:t>
            </a:r>
            <a:r>
              <a:rPr lang="en-GB" sz="780" dirty="0">
                <a:solidFill>
                  <a:srgbClr val="0D0D0D"/>
                </a:solidFill>
              </a:rPr>
              <a:t> repository by </a:t>
            </a:r>
            <a:r>
              <a:rPr lang="en-GB" sz="780" dirty="0">
                <a:solidFill>
                  <a:srgbClr val="0D0D0D"/>
                </a:solidFill>
                <a:hlinkClick r:id="rId25"/>
              </a:rPr>
              <a:t>Kraus Clemens</a:t>
            </a:r>
            <a:r>
              <a:rPr lang="en-GB" sz="780" dirty="0">
                <a:solidFill>
                  <a:srgbClr val="0D0D0D"/>
                </a:solidFill>
              </a:rPr>
              <a:t> (@</a:t>
            </a:r>
            <a:r>
              <a:rPr lang="en-GB" sz="780" dirty="0" err="1">
                <a:solidFill>
                  <a:srgbClr val="0D0D0D"/>
                </a:solidFill>
              </a:rPr>
              <a:t>CleRraus</a:t>
            </a:r>
            <a:r>
              <a:rPr lang="en-GB" sz="780" dirty="0">
                <a:solidFill>
                  <a:srgbClr val="0D0D0D"/>
                </a:solidFill>
              </a:rPr>
              <a:t>): </a:t>
            </a:r>
            <a:r>
              <a:rPr lang="en-GB" sz="780" dirty="0">
                <a:solidFill>
                  <a:srgbClr val="00275E"/>
                </a:solidFill>
                <a:hlinkClick r:id="rId26">
                  <a:extLst>
                    <a:ext uri="{A12FA001-AC4F-418D-AE19-62706E023703}">
                      <ahyp:hlinkClr xmlns:ahyp="http://schemas.microsoft.com/office/drawing/2018/hyperlinkcolor" val="tx"/>
                    </a:ext>
                  </a:extLst>
                </a:hlinkClick>
              </a:rPr>
              <a:t>github.com/CleKraus/soccer_analytics/</a:t>
            </a:r>
            <a:r>
              <a:rPr lang="en-GB" sz="780" dirty="0">
                <a:solidFill>
                  <a:srgbClr val="00275E"/>
                </a:solidFill>
              </a:rPr>
              <a:t> </a:t>
            </a:r>
          </a:p>
          <a:p>
            <a:pPr lvl="1"/>
            <a:r>
              <a:rPr lang="en-GB" sz="780" dirty="0">
                <a:solidFill>
                  <a:srgbClr val="0D0D0D"/>
                </a:solidFill>
              </a:rPr>
              <a:t>Expected goal model using Logistic Regression: </a:t>
            </a:r>
            <a:r>
              <a:rPr lang="en-GB" sz="780" dirty="0">
                <a:solidFill>
                  <a:srgbClr val="00275E"/>
                </a:solidFill>
                <a:hlinkClick r:id="rId27">
                  <a:extLst>
                    <a:ext uri="{A12FA001-AC4F-418D-AE19-62706E023703}">
                      <ahyp:hlinkClr xmlns:ahyp="http://schemas.microsoft.com/office/drawing/2018/hyperlinkcolor" val="tx"/>
                    </a:ext>
                  </a:extLst>
                </a:hlinkClick>
              </a:rPr>
              <a:t>github.com/CleKraus/soccer_analytics/blob/master/notebooks/expected_goal_model_lr.ipynb</a:t>
            </a:r>
            <a:r>
              <a:rPr lang="en-GB" sz="780" dirty="0">
                <a:solidFill>
                  <a:srgbClr val="00275E"/>
                </a:solidFill>
              </a:rPr>
              <a:t> </a:t>
            </a:r>
          </a:p>
          <a:p>
            <a:pPr lvl="1"/>
            <a:r>
              <a:rPr lang="en-GB" sz="780" dirty="0">
                <a:solidFill>
                  <a:srgbClr val="0D0D0D"/>
                </a:solidFill>
              </a:rPr>
              <a:t>Challenges using Gradient Boosters: </a:t>
            </a:r>
            <a:r>
              <a:rPr lang="en-GB" sz="780" dirty="0">
                <a:solidFill>
                  <a:srgbClr val="00275E"/>
                </a:solidFill>
                <a:hlinkClick r:id="rId28">
                  <a:extLst>
                    <a:ext uri="{A12FA001-AC4F-418D-AE19-62706E023703}">
                      <ahyp:hlinkClr xmlns:ahyp="http://schemas.microsoft.com/office/drawing/2018/hyperlinkcolor" val="tx"/>
                    </a:ext>
                  </a:extLst>
                </a:hlinkClick>
              </a:rPr>
              <a:t>github.com/CleKraus/soccer_analytics/blob/master/notebooks/challenges_with_gradient_boosters.ipynb</a:t>
            </a:r>
            <a:r>
              <a:rPr lang="en-GB" sz="780" dirty="0">
                <a:solidFill>
                  <a:srgbClr val="00275E"/>
                </a:solidFill>
              </a:rPr>
              <a:t> </a:t>
            </a:r>
            <a:endParaRPr lang="en-GB" sz="780" dirty="0">
              <a:solidFill>
                <a:srgbClr val="0D0D0D"/>
              </a:solidFill>
            </a:endParaRPr>
          </a:p>
          <a:p>
            <a:r>
              <a:rPr lang="en-GB" sz="780" dirty="0">
                <a:solidFill>
                  <a:srgbClr val="0D0D0D"/>
                </a:solidFill>
              </a:rPr>
              <a:t>Expected Goals thesis by </a:t>
            </a:r>
            <a:r>
              <a:rPr lang="en-GB" sz="780" dirty="0">
                <a:solidFill>
                  <a:srgbClr val="0D0D0D"/>
                </a:solidFill>
                <a:hlinkClick r:id="rId29"/>
              </a:rPr>
              <a:t>Andrew </a:t>
            </a:r>
            <a:r>
              <a:rPr lang="en-GB" sz="780" dirty="0" err="1">
                <a:solidFill>
                  <a:srgbClr val="0D0D0D"/>
                </a:solidFill>
                <a:hlinkClick r:id="rId29"/>
              </a:rPr>
              <a:t>Rowlinson</a:t>
            </a:r>
            <a:r>
              <a:rPr lang="en-GB" sz="780" dirty="0">
                <a:solidFill>
                  <a:srgbClr val="0D0D0D"/>
                </a:solidFill>
              </a:rPr>
              <a:t> (@</a:t>
            </a:r>
            <a:r>
              <a:rPr lang="en-GB" sz="780" dirty="0" err="1">
                <a:solidFill>
                  <a:srgbClr val="0D0D0D"/>
                </a:solidFill>
              </a:rPr>
              <a:t>numberstorm</a:t>
            </a:r>
            <a:r>
              <a:rPr lang="en-GB" sz="780" dirty="0">
                <a:solidFill>
                  <a:srgbClr val="0D0D0D"/>
                </a:solidFill>
              </a:rPr>
              <a:t>): </a:t>
            </a:r>
            <a:r>
              <a:rPr lang="en-GB" sz="780" dirty="0">
                <a:solidFill>
                  <a:srgbClr val="00275E"/>
                </a:solidFill>
                <a:hlinkClick r:id="rId30">
                  <a:extLst>
                    <a:ext uri="{A12FA001-AC4F-418D-AE19-62706E023703}">
                      <ahyp:hlinkClr xmlns:ahyp="http://schemas.microsoft.com/office/drawing/2018/hyperlinkcolor" val="tx"/>
                    </a:ext>
                  </a:extLst>
                </a:hlinkClick>
              </a:rPr>
              <a:t>github.com/andrewRowlinson/expected-goals-thesis</a:t>
            </a:r>
            <a:r>
              <a:rPr lang="en-GB" sz="780" dirty="0">
                <a:solidFill>
                  <a:srgbClr val="00275E"/>
                </a:solidFill>
              </a:rPr>
              <a:t> </a:t>
            </a:r>
          </a:p>
          <a:p>
            <a:r>
              <a:rPr lang="en-GB" sz="780" dirty="0">
                <a:solidFill>
                  <a:srgbClr val="0D0D0D"/>
                </a:solidFill>
              </a:rPr>
              <a:t>Expected Goals deep dive by </a:t>
            </a:r>
            <a:r>
              <a:rPr lang="en-GB" sz="780" dirty="0">
                <a:solidFill>
                  <a:srgbClr val="0D0D0D"/>
                </a:solidFill>
                <a:hlinkClick r:id="rId31"/>
              </a:rPr>
              <a:t>Andrew Puopolo</a:t>
            </a:r>
            <a:r>
              <a:rPr lang="en-GB" sz="780" dirty="0">
                <a:solidFill>
                  <a:srgbClr val="0D0D0D"/>
                </a:solidFill>
              </a:rPr>
              <a:t>: </a:t>
            </a:r>
            <a:r>
              <a:rPr lang="en-GB" sz="780" dirty="0">
                <a:solidFill>
                  <a:srgbClr val="00275E"/>
                </a:solidFill>
                <a:hlinkClick r:id="rId32">
                  <a:extLst>
                    <a:ext uri="{A12FA001-AC4F-418D-AE19-62706E023703}">
                      <ahyp:hlinkClr xmlns:ahyp="http://schemas.microsoft.com/office/drawing/2018/hyperlinkcolor" val="tx"/>
                    </a:ext>
                  </a:extLst>
                </a:hlinkClick>
              </a:rPr>
              <a:t>github.com/andrewsimplebet/expected_goals_deep_dive</a:t>
            </a:r>
            <a:endParaRPr lang="en-GB" sz="780" dirty="0">
              <a:solidFill>
                <a:srgbClr val="00275E"/>
              </a:solidFill>
            </a:endParaRPr>
          </a:p>
          <a:p>
            <a:r>
              <a:rPr lang="en-GB" sz="780" dirty="0">
                <a:solidFill>
                  <a:srgbClr val="0D0D0D"/>
                </a:solidFill>
              </a:rPr>
              <a:t>Fitting your own football </a:t>
            </a:r>
            <a:r>
              <a:rPr lang="en-GB" sz="780" dirty="0" err="1">
                <a:solidFill>
                  <a:srgbClr val="0D0D0D"/>
                </a:solidFill>
              </a:rPr>
              <a:t>xG</a:t>
            </a:r>
            <a:r>
              <a:rPr lang="en-GB" sz="780" dirty="0">
                <a:solidFill>
                  <a:srgbClr val="0D0D0D"/>
                </a:solidFill>
              </a:rPr>
              <a:t> model by </a:t>
            </a:r>
            <a:r>
              <a:rPr lang="en-GB" sz="780" dirty="0">
                <a:solidFill>
                  <a:srgbClr val="0D0D0D"/>
                </a:solidFill>
                <a:hlinkClick r:id="rId33"/>
              </a:rPr>
              <a:t>Ismael Gomez</a:t>
            </a:r>
            <a:r>
              <a:rPr lang="en-GB" sz="780" dirty="0">
                <a:solidFill>
                  <a:srgbClr val="0D0D0D"/>
                </a:solidFill>
              </a:rPr>
              <a:t>: </a:t>
            </a:r>
            <a:r>
              <a:rPr lang="en-GB" sz="780" dirty="0">
                <a:solidFill>
                  <a:srgbClr val="0D0D0D"/>
                </a:solidFill>
                <a:hlinkClick r:id="rId34"/>
              </a:rPr>
              <a:t>https://www.datofutbol.cl/xg-model/</a:t>
            </a:r>
            <a:r>
              <a:rPr lang="en-GB" sz="780" dirty="0">
                <a:solidFill>
                  <a:srgbClr val="0D0D0D"/>
                </a:solidFill>
              </a:rPr>
              <a:t> </a:t>
            </a:r>
          </a:p>
          <a:p>
            <a:r>
              <a:rPr lang="en-GB" sz="780" dirty="0">
                <a:solidFill>
                  <a:srgbClr val="0D0D0D"/>
                </a:solidFill>
              </a:rPr>
              <a:t>Python for Fantasy Football by </a:t>
            </a:r>
            <a:r>
              <a:rPr lang="en-GB" sz="780" dirty="0">
                <a:solidFill>
                  <a:srgbClr val="0D0D0D"/>
                </a:solidFill>
                <a:hlinkClick r:id="rId35"/>
              </a:rPr>
              <a:t>Fantasy </a:t>
            </a:r>
            <a:r>
              <a:rPr lang="en-GB" sz="780" dirty="0" err="1">
                <a:solidFill>
                  <a:srgbClr val="0D0D0D"/>
                </a:solidFill>
                <a:hlinkClick r:id="rId35"/>
              </a:rPr>
              <a:t>Futopia</a:t>
            </a:r>
            <a:r>
              <a:rPr lang="en-GB" sz="780" dirty="0">
                <a:solidFill>
                  <a:srgbClr val="0D0D0D"/>
                </a:solidFill>
              </a:rPr>
              <a:t> (</a:t>
            </a:r>
            <a:r>
              <a:rPr lang="en-GB" sz="780" dirty="0">
                <a:solidFill>
                  <a:srgbClr val="0D0D0D"/>
                </a:solidFill>
                <a:hlinkClick r:id="rId36"/>
              </a:rPr>
              <a:t>Thomas Whelan</a:t>
            </a:r>
            <a:r>
              <a:rPr lang="en-GB" sz="780" dirty="0">
                <a:solidFill>
                  <a:srgbClr val="0D0D0D"/>
                </a:solidFill>
              </a:rPr>
              <a:t>): </a:t>
            </a:r>
            <a:r>
              <a:rPr lang="en-GB" sz="780" dirty="0">
                <a:solidFill>
                  <a:srgbClr val="0D0D0D"/>
                </a:solidFill>
                <a:hlinkClick r:id="rId37"/>
              </a:rPr>
              <a:t>http://www.fantasyfutopia.com/python-for-fantasy-football-introduction-to-machine-learning/</a:t>
            </a:r>
            <a:r>
              <a:rPr lang="en-GB" sz="780" dirty="0">
                <a:solidFill>
                  <a:srgbClr val="0D0D0D"/>
                </a:solidFill>
              </a:rPr>
              <a:t> </a:t>
            </a:r>
            <a:endParaRPr lang="en-GB" sz="780" dirty="0">
              <a:solidFill>
                <a:srgbClr val="00275E"/>
              </a:solidFill>
            </a:endParaRPr>
          </a:p>
          <a:p>
            <a:pPr marL="239395" indent="-239395"/>
            <a:endParaRPr lang="en-GB" sz="780" b="1" dirty="0">
              <a:solidFill>
                <a:srgbClr val="0D0D0D"/>
              </a:solidFill>
            </a:endParaRPr>
          </a:p>
          <a:p>
            <a:pPr marL="0" indent="0">
              <a:buNone/>
            </a:pPr>
            <a:r>
              <a:rPr lang="en-GB" sz="780" b="1" dirty="0">
                <a:solidFill>
                  <a:srgbClr val="0D0D0D"/>
                </a:solidFill>
              </a:rPr>
              <a:t>Articles:</a:t>
            </a:r>
            <a:endParaRPr lang="en-GB" sz="780" dirty="0">
              <a:solidFill>
                <a:srgbClr val="0D0D0D"/>
              </a:solidFill>
            </a:endParaRPr>
          </a:p>
          <a:p>
            <a:pPr marL="239395" indent="-239395"/>
            <a:r>
              <a:rPr lang="en-GB" sz="780" dirty="0" err="1">
                <a:solidFill>
                  <a:srgbClr val="0D0D0D"/>
                </a:solidFill>
              </a:rPr>
              <a:t>xG</a:t>
            </a:r>
            <a:r>
              <a:rPr lang="en-GB" sz="780" dirty="0">
                <a:solidFill>
                  <a:srgbClr val="0D0D0D"/>
                </a:solidFill>
              </a:rPr>
              <a:t> explained by </a:t>
            </a:r>
            <a:r>
              <a:rPr lang="en-GB" sz="780" dirty="0" err="1">
                <a:solidFill>
                  <a:srgbClr val="0D0D0D"/>
                </a:solidFill>
              </a:rPr>
              <a:t>FBref</a:t>
            </a:r>
            <a:r>
              <a:rPr lang="en-GB" sz="780" dirty="0">
                <a:solidFill>
                  <a:srgbClr val="0D0D0D"/>
                </a:solidFill>
              </a:rPr>
              <a:t>: </a:t>
            </a:r>
            <a:r>
              <a:rPr lang="en-GB" sz="780" dirty="0">
                <a:solidFill>
                  <a:srgbClr val="0D0D0D"/>
                </a:solidFill>
                <a:hlinkClick r:id="rId38"/>
              </a:rPr>
              <a:t>https://fbref.com/en/expected-goals-model-explained/</a:t>
            </a:r>
            <a:r>
              <a:rPr lang="en-GB" sz="780" dirty="0">
                <a:solidFill>
                  <a:srgbClr val="0D0D0D"/>
                </a:solidFill>
              </a:rPr>
              <a:t> </a:t>
            </a:r>
          </a:p>
          <a:p>
            <a:pPr marL="239395" indent="-239395"/>
            <a:r>
              <a:rPr lang="en-GB" sz="780" dirty="0">
                <a:solidFill>
                  <a:srgbClr val="0D0D0D"/>
                </a:solidFill>
              </a:rPr>
              <a:t>Bodies on the Line: Quantifying how defenders affect chances by </a:t>
            </a:r>
            <a:r>
              <a:rPr lang="en-GB" sz="780" dirty="0">
                <a:solidFill>
                  <a:srgbClr val="0D0D0D"/>
                </a:solidFill>
                <a:hlinkClick r:id="rId39"/>
              </a:rPr>
              <a:t>Laurie Shaw</a:t>
            </a:r>
            <a:r>
              <a:rPr lang="en-GB" sz="780" dirty="0">
                <a:solidFill>
                  <a:srgbClr val="0D0D0D"/>
                </a:solidFill>
              </a:rPr>
              <a:t>: http://</a:t>
            </a:r>
            <a:r>
              <a:rPr lang="en-GB" sz="780" dirty="0" err="1">
                <a:solidFill>
                  <a:srgbClr val="0D0D0D"/>
                </a:solidFill>
              </a:rPr>
              <a:t>eightyfivepoints.blogspot.com</a:t>
            </a:r>
            <a:r>
              <a:rPr lang="en-GB" sz="780" dirty="0">
                <a:solidFill>
                  <a:srgbClr val="0D0D0D"/>
                </a:solidFill>
              </a:rPr>
              <a:t>/2017/09/bodies-on-line-quantifying-</a:t>
            </a:r>
            <a:r>
              <a:rPr lang="en-GB" sz="780" dirty="0" err="1">
                <a:solidFill>
                  <a:srgbClr val="0D0D0D"/>
                </a:solidFill>
              </a:rPr>
              <a:t>how.html</a:t>
            </a:r>
            <a:r>
              <a:rPr lang="en-GB" sz="780" dirty="0">
                <a:solidFill>
                  <a:srgbClr val="0D0D0D"/>
                </a:solidFill>
              </a:rPr>
              <a:t>.</a:t>
            </a:r>
          </a:p>
          <a:p>
            <a:pPr marL="239395" indent="-239395"/>
            <a:r>
              <a:rPr lang="en-GB" sz="780" dirty="0">
                <a:solidFill>
                  <a:srgbClr val="0D0D0D"/>
                </a:solidFill>
              </a:rPr>
              <a:t>Should you write about real goals or expected goals? A guide for journalists by </a:t>
            </a:r>
            <a:r>
              <a:rPr lang="en-GB" sz="780" dirty="0">
                <a:solidFill>
                  <a:srgbClr val="0D0D0D"/>
                </a:solidFill>
                <a:hlinkClick r:id="rId4"/>
              </a:rPr>
              <a:t>David Sumpter</a:t>
            </a:r>
            <a:r>
              <a:rPr lang="en-GB" sz="780" dirty="0">
                <a:solidFill>
                  <a:srgbClr val="0D0D0D"/>
                </a:solidFill>
              </a:rPr>
              <a:t>: </a:t>
            </a:r>
            <a:r>
              <a:rPr lang="en-GB" sz="780" dirty="0">
                <a:solidFill>
                  <a:srgbClr val="0D0D0D"/>
                </a:solidFill>
                <a:hlinkClick r:id="rId40"/>
              </a:rPr>
              <a:t>https://soccermatics.medium.com/should-you-write-about-real-goals-or-expected-goals-a-guide-for-journalists-2cf0c7ec6bb6</a:t>
            </a:r>
            <a:r>
              <a:rPr lang="en-GB" sz="780" dirty="0">
                <a:solidFill>
                  <a:srgbClr val="0D0D0D"/>
                </a:solidFill>
              </a:rPr>
              <a:t> </a:t>
            </a:r>
          </a:p>
          <a:p>
            <a:pPr marL="239395" indent="-239395"/>
            <a:r>
              <a:rPr lang="en-GB" sz="780" dirty="0">
                <a:solidFill>
                  <a:srgbClr val="0D0D0D"/>
                </a:solidFill>
              </a:rPr>
              <a:t>How data availability affects the ability to learn good </a:t>
            </a:r>
            <a:r>
              <a:rPr lang="en-GB" sz="780" dirty="0" err="1">
                <a:solidFill>
                  <a:srgbClr val="0D0D0D"/>
                </a:solidFill>
              </a:rPr>
              <a:t>xG</a:t>
            </a:r>
            <a:r>
              <a:rPr lang="en-GB" sz="780" dirty="0">
                <a:solidFill>
                  <a:srgbClr val="0D0D0D"/>
                </a:solidFill>
              </a:rPr>
              <a:t> models by </a:t>
            </a:r>
            <a:r>
              <a:rPr lang="en-GB" sz="780" dirty="0">
                <a:solidFill>
                  <a:srgbClr val="0D0D0D"/>
                </a:solidFill>
                <a:hlinkClick r:id="rId41"/>
              </a:rPr>
              <a:t>Jesse Davis</a:t>
            </a:r>
            <a:r>
              <a:rPr lang="en-GB" sz="780" dirty="0">
                <a:solidFill>
                  <a:srgbClr val="0D0D0D"/>
                </a:solidFill>
              </a:rPr>
              <a:t> and </a:t>
            </a:r>
            <a:r>
              <a:rPr lang="en-GB" sz="780" dirty="0">
                <a:solidFill>
                  <a:srgbClr val="0D0D0D"/>
                </a:solidFill>
                <a:hlinkClick r:id="rId42"/>
              </a:rPr>
              <a:t>Pieter Robberechts</a:t>
            </a:r>
            <a:r>
              <a:rPr lang="en-GB" sz="780" dirty="0">
                <a:solidFill>
                  <a:srgbClr val="0D0D0D"/>
                </a:solidFill>
              </a:rPr>
              <a:t>: </a:t>
            </a:r>
            <a:r>
              <a:rPr lang="en-GB" sz="780" dirty="0">
                <a:solidFill>
                  <a:srgbClr val="0D0D0D"/>
                </a:solidFill>
                <a:hlinkClick r:id="rId43"/>
              </a:rPr>
              <a:t>https://dtai.cs.kuleuven.be/sports/blog/how-data-availability-affects-the-ability-to-learn-good-xg-models</a:t>
            </a:r>
            <a:r>
              <a:rPr lang="en-GB" sz="780" dirty="0">
                <a:solidFill>
                  <a:srgbClr val="0D0D0D"/>
                </a:solidFill>
              </a:rPr>
              <a:t> </a:t>
            </a:r>
          </a:p>
          <a:p>
            <a:pPr marL="239395" indent="-239395"/>
            <a:r>
              <a:rPr lang="en-GB" sz="780" dirty="0">
                <a:solidFill>
                  <a:srgbClr val="0D0D0D"/>
                </a:solidFill>
              </a:rPr>
              <a:t>Expected Goals and Unexpected Goals by </a:t>
            </a:r>
            <a:r>
              <a:rPr lang="en-GB" sz="780" dirty="0">
                <a:solidFill>
                  <a:srgbClr val="0D0D0D"/>
                </a:solidFill>
                <a:hlinkClick r:id="rId44"/>
              </a:rPr>
              <a:t>Garry Gelade</a:t>
            </a:r>
            <a:r>
              <a:rPr lang="en-GB" sz="780" dirty="0">
                <a:solidFill>
                  <a:srgbClr val="0D0D0D"/>
                </a:solidFill>
              </a:rPr>
              <a:t>: </a:t>
            </a:r>
            <a:r>
              <a:rPr lang="en-GB" sz="780" dirty="0">
                <a:solidFill>
                  <a:srgbClr val="0D0D0D"/>
                </a:solidFill>
                <a:hlinkClick r:id="rId45"/>
              </a:rPr>
              <a:t>https://web.archive.org/web/20200724125157/http://business-analytic.co.uk/blog/expected-goals-and-unexpected-goals/</a:t>
            </a:r>
            <a:r>
              <a:rPr lang="en-GB" sz="780" dirty="0">
                <a:solidFill>
                  <a:srgbClr val="0D0D0D"/>
                </a:solidFill>
              </a:rPr>
              <a:t> </a:t>
            </a:r>
          </a:p>
          <a:p>
            <a:pPr marL="239395" indent="-239395"/>
            <a:r>
              <a:rPr lang="en-GB" sz="780" dirty="0">
                <a:solidFill>
                  <a:srgbClr val="0D0D0D"/>
                </a:solidFill>
              </a:rPr>
              <a:t>Assessing Expected Goals Models. Part 1: Shots by </a:t>
            </a:r>
            <a:r>
              <a:rPr lang="en-GB" sz="780" dirty="0">
                <a:solidFill>
                  <a:srgbClr val="0D0D0D"/>
                </a:solidFill>
                <a:hlinkClick r:id="rId44"/>
              </a:rPr>
              <a:t>Garry Gelade</a:t>
            </a:r>
            <a:r>
              <a:rPr lang="en-GB" sz="780" dirty="0">
                <a:solidFill>
                  <a:srgbClr val="0D0D0D"/>
                </a:solidFill>
              </a:rPr>
              <a:t>: </a:t>
            </a:r>
            <a:r>
              <a:rPr lang="en-GB" sz="780" dirty="0">
                <a:solidFill>
                  <a:srgbClr val="0D0D0D"/>
                </a:solidFill>
                <a:hlinkClick r:id="rId46"/>
              </a:rPr>
              <a:t>https://web.archive.org/web/20200724125157/http://business-analytic.co.uk/blog/evaluating-expected-goals-models/</a:t>
            </a:r>
            <a:endParaRPr lang="en-GB" sz="780" dirty="0">
              <a:solidFill>
                <a:srgbClr val="0D0D0D"/>
              </a:solidFill>
            </a:endParaRPr>
          </a:p>
          <a:p>
            <a:pPr marL="239395" indent="-239395"/>
            <a:r>
              <a:rPr lang="en-GB" sz="780" dirty="0">
                <a:solidFill>
                  <a:srgbClr val="0D0D0D"/>
                </a:solidFill>
              </a:rPr>
              <a:t>Assessing Expected Goals Models. Part 2: Anatomy of a Big Chance by </a:t>
            </a:r>
            <a:r>
              <a:rPr lang="en-GB" sz="780" dirty="0">
                <a:solidFill>
                  <a:srgbClr val="0D0D0D"/>
                </a:solidFill>
                <a:hlinkClick r:id="rId44"/>
              </a:rPr>
              <a:t>Garry Gelade</a:t>
            </a:r>
            <a:r>
              <a:rPr lang="en-GB" sz="780" dirty="0">
                <a:solidFill>
                  <a:srgbClr val="0D0D0D"/>
                </a:solidFill>
              </a:rPr>
              <a:t>: </a:t>
            </a:r>
            <a:r>
              <a:rPr lang="en-GB" sz="780" dirty="0">
                <a:solidFill>
                  <a:srgbClr val="0D0D0D"/>
                </a:solidFill>
                <a:hlinkClick r:id="rId47"/>
              </a:rPr>
              <a:t>https://web.archive.org/web/20200724125157/http://business-analytic.co.uk/blog/assessing-expected-goals-models-part-2-anatomy-of-a-big-chance/</a:t>
            </a:r>
            <a:r>
              <a:rPr lang="en-GB" sz="780" dirty="0">
                <a:solidFill>
                  <a:srgbClr val="0D0D0D"/>
                </a:solidFill>
              </a:rPr>
              <a:t> </a:t>
            </a:r>
          </a:p>
          <a:p>
            <a:pPr marL="0" indent="0">
              <a:buNone/>
            </a:pPr>
            <a:endParaRPr lang="en-GB" sz="780" b="1" dirty="0">
              <a:solidFill>
                <a:srgbClr val="0D0D0D"/>
              </a:solidFill>
            </a:endParaRPr>
          </a:p>
          <a:p>
            <a:pPr marL="0" indent="0">
              <a:buNone/>
            </a:pPr>
            <a:r>
              <a:rPr lang="en-GB" sz="780" b="1" dirty="0">
                <a:solidFill>
                  <a:srgbClr val="0D0D0D"/>
                </a:solidFill>
              </a:rPr>
              <a:t>Literature:</a:t>
            </a:r>
            <a:endParaRPr lang="en-GB" sz="780" dirty="0">
              <a:solidFill>
                <a:srgbClr val="0D0D0D"/>
              </a:solidFill>
            </a:endParaRPr>
          </a:p>
          <a:p>
            <a:r>
              <a:rPr lang="en-GB" sz="780" dirty="0">
                <a:solidFill>
                  <a:srgbClr val="0D0D0D"/>
                </a:solidFill>
              </a:rPr>
              <a:t>Expected Goals literature: </a:t>
            </a:r>
            <a:r>
              <a:rPr lang="en-GB" sz="780" dirty="0">
                <a:solidFill>
                  <a:srgbClr val="0D0D0D"/>
                </a:solidFill>
                <a:hlinkClick r:id="rId48"/>
              </a:rPr>
              <a:t>https://docs.google.com/document/d/1OY0dxqXIBgncj0UDgb97zOtczC-b6JUknPFWgD77ng4/edit</a:t>
            </a:r>
            <a:endParaRPr lang="en-GB" sz="78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Chance Quality/Expected Goals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2/3</a:t>
            </a:r>
            <a:endParaRPr lang="en-GB" dirty="0">
              <a:solidFill>
                <a:srgbClr val="28A0D3"/>
              </a:solidFill>
            </a:endParaRPr>
          </a:p>
        </p:txBody>
      </p:sp>
    </p:spTree>
    <p:extLst>
      <p:ext uri="{BB962C8B-B14F-4D97-AF65-F5344CB8AC3E}">
        <p14:creationId xmlns:p14="http://schemas.microsoft.com/office/powerpoint/2010/main" val="3032262588"/>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376156" cy="4736795"/>
          </a:xfrm>
        </p:spPr>
        <p:txBody>
          <a:bodyPr lIns="0" tIns="0" rIns="0" bIns="0" anchor="t">
            <a:noAutofit/>
          </a:bodyPr>
          <a:lstStyle/>
          <a:p>
            <a:pPr marL="0" indent="0">
              <a:buNone/>
            </a:pPr>
            <a:r>
              <a:rPr lang="en-GB" sz="900" b="1" dirty="0">
                <a:solidFill>
                  <a:srgbClr val="0D0D0D"/>
                </a:solidFill>
              </a:rPr>
              <a:t>Data visualisation</a:t>
            </a:r>
          </a:p>
          <a:p>
            <a:r>
              <a:rPr lang="en-GB" sz="900" dirty="0">
                <a:solidFill>
                  <a:srgbClr val="0D0D0D"/>
                </a:solidFill>
              </a:rPr>
              <a:t>How to Draw a Football Pitch by </a:t>
            </a:r>
            <a:r>
              <a:rPr lang="en-GB" sz="900" dirty="0">
                <a:solidFill>
                  <a:srgbClr val="0D0D0D"/>
                </a:solidFill>
                <a:hlinkClick r:id="rId3"/>
              </a:rPr>
              <a:t>Peter McKeever</a:t>
            </a:r>
            <a:r>
              <a:rPr lang="en-GB" sz="900" dirty="0">
                <a:solidFill>
                  <a:srgbClr val="0D0D0D"/>
                </a:solidFill>
              </a:rPr>
              <a:t>: </a:t>
            </a:r>
            <a:r>
              <a:rPr lang="en-GB" sz="900" dirty="0">
                <a:solidFill>
                  <a:srgbClr val="0D0D0D"/>
                </a:solidFill>
                <a:hlinkClick r:id="rId4"/>
              </a:rPr>
              <a:t>http://petermckeever.com/2020/10/how-to-draw-a-football-pitch/</a:t>
            </a:r>
            <a:r>
              <a:rPr lang="en-GB" sz="900" dirty="0">
                <a:solidFill>
                  <a:srgbClr val="0D0D0D"/>
                </a:solidFill>
              </a:rPr>
              <a:t> </a:t>
            </a:r>
          </a:p>
          <a:p>
            <a:r>
              <a:rPr lang="en-GB" sz="900" dirty="0">
                <a:solidFill>
                  <a:srgbClr val="0D0D0D"/>
                </a:solidFill>
              </a:rPr>
              <a:t>Match Timelines by </a:t>
            </a:r>
            <a:r>
              <a:rPr lang="en-GB" sz="900" dirty="0">
                <a:solidFill>
                  <a:srgbClr val="0D0D0D"/>
                </a:solidFill>
                <a:hlinkClick r:id="rId5"/>
              </a:rPr>
              <a:t>Ben Mayhew</a:t>
            </a:r>
            <a:r>
              <a:rPr lang="en-GB" sz="900" dirty="0">
                <a:solidFill>
                  <a:srgbClr val="0D0D0D"/>
                </a:solidFill>
              </a:rPr>
              <a:t>: </a:t>
            </a:r>
            <a:r>
              <a:rPr lang="en-GB" sz="900" dirty="0">
                <a:solidFill>
                  <a:srgbClr val="0D0D0D"/>
                </a:solidFill>
                <a:hlinkClick r:id="rId6"/>
              </a:rPr>
              <a:t>https://experimental361.com/explanations/match-timelines/</a:t>
            </a:r>
            <a:r>
              <a:rPr lang="en-GB" sz="900" dirty="0">
                <a:solidFill>
                  <a:srgbClr val="0D0D0D"/>
                </a:solidFill>
              </a:rPr>
              <a:t> </a:t>
            </a:r>
          </a:p>
          <a:p>
            <a:r>
              <a:rPr lang="en-GB" sz="900" dirty="0">
                <a:solidFill>
                  <a:srgbClr val="0D0D0D"/>
                </a:solidFill>
              </a:rPr>
              <a:t>How To Create </a:t>
            </a:r>
            <a:r>
              <a:rPr lang="en-GB" sz="900" dirty="0" err="1">
                <a:solidFill>
                  <a:srgbClr val="0D0D0D"/>
                </a:solidFill>
              </a:rPr>
              <a:t>xG</a:t>
            </a:r>
            <a:r>
              <a:rPr lang="en-GB" sz="900" dirty="0">
                <a:solidFill>
                  <a:srgbClr val="0D0D0D"/>
                </a:solidFill>
              </a:rPr>
              <a:t> flow charts in Python by </a:t>
            </a:r>
            <a:r>
              <a:rPr lang="en-GB" sz="900" dirty="0">
                <a:solidFill>
                  <a:srgbClr val="0D0D0D"/>
                </a:solidFill>
                <a:hlinkClick r:id="rId7"/>
              </a:rPr>
              <a:t>McKay Johns</a:t>
            </a:r>
            <a:r>
              <a:rPr lang="en-GB" sz="900" dirty="0">
                <a:solidFill>
                  <a:srgbClr val="0D0D0D"/>
                </a:solidFill>
              </a:rPr>
              <a:t>: </a:t>
            </a:r>
            <a:r>
              <a:rPr lang="en-GB" sz="900" dirty="0">
                <a:solidFill>
                  <a:srgbClr val="0D0D0D"/>
                </a:solidFill>
                <a:hlinkClick r:id="rId8"/>
              </a:rPr>
              <a:t>https://www.youtube.com/watch?v=bvoOOYMQkac</a:t>
            </a:r>
            <a:r>
              <a:rPr lang="en-GB" sz="900" dirty="0">
                <a:solidFill>
                  <a:srgbClr val="0D0D0D"/>
                </a:solidFill>
              </a:rPr>
              <a:t> </a:t>
            </a:r>
          </a:p>
          <a:p>
            <a:r>
              <a:rPr lang="en-GB" sz="900" dirty="0">
                <a:solidFill>
                  <a:srgbClr val="0D0D0D"/>
                </a:solidFill>
              </a:rPr>
              <a:t>Dimension of a standard football pitch: </a:t>
            </a:r>
            <a:r>
              <a:rPr lang="en-GB" sz="900" dirty="0">
                <a:solidFill>
                  <a:srgbClr val="0D0D0D"/>
                </a:solidFill>
                <a:hlinkClick r:id="rId9"/>
              </a:rPr>
              <a:t>https://en.wikipedia.org/wiki/Football_pitch</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Official documentation</a:t>
            </a:r>
          </a:p>
          <a:p>
            <a:r>
              <a:rPr lang="en-GB" sz="900" dirty="0">
                <a:solidFill>
                  <a:srgbClr val="0D0D0D"/>
                </a:solidFill>
              </a:rPr>
              <a:t>scikit-learn documentation for Logistic Regression: </a:t>
            </a:r>
            <a:r>
              <a:rPr lang="en-GB" sz="900" dirty="0">
                <a:solidFill>
                  <a:srgbClr val="00275E"/>
                </a:solidFill>
                <a:hlinkClick r:id="rId10">
                  <a:extLst>
                    <a:ext uri="{A12FA001-AC4F-418D-AE19-62706E023703}">
                      <ahyp:hlinkClr xmlns:ahyp="http://schemas.microsoft.com/office/drawing/2018/hyperlinkcolor" val="tx"/>
                    </a:ext>
                  </a:extLst>
                </a:hlinkClick>
              </a:rPr>
              <a:t>https://scikit-learn.org/stable/modules/generated/sklearn.linear_model.LogisticRegression.html</a:t>
            </a:r>
            <a:r>
              <a:rPr lang="en-GB" sz="900" dirty="0">
                <a:solidFill>
                  <a:srgbClr val="00275E"/>
                </a:solidFill>
              </a:rPr>
              <a:t> </a:t>
            </a:r>
          </a:p>
          <a:p>
            <a:r>
              <a:rPr lang="en-GB" sz="900" dirty="0">
                <a:solidFill>
                  <a:srgbClr val="0D0D0D"/>
                </a:solidFill>
              </a:rPr>
              <a:t>scikit-learn documentation for Decision Trees: </a:t>
            </a:r>
            <a:r>
              <a:rPr lang="en-GB" sz="900" dirty="0">
                <a:solidFill>
                  <a:srgbClr val="00275E"/>
                </a:solidFill>
                <a:hlinkClick r:id="rId11">
                  <a:extLst>
                    <a:ext uri="{A12FA001-AC4F-418D-AE19-62706E023703}">
                      <ahyp:hlinkClr xmlns:ahyp="http://schemas.microsoft.com/office/drawing/2018/hyperlinkcolor" val="tx"/>
                    </a:ext>
                  </a:extLst>
                </a:hlinkClick>
              </a:rPr>
              <a:t>https://scikit-learn.org/stable/modules/generated/sklearn.tree.DecisionTreeClassifier.html</a:t>
            </a:r>
            <a:r>
              <a:rPr lang="en-GB" sz="900" dirty="0">
                <a:solidFill>
                  <a:srgbClr val="00275E"/>
                </a:solidFill>
              </a:rPr>
              <a:t> </a:t>
            </a:r>
          </a:p>
          <a:p>
            <a:r>
              <a:rPr lang="en-GB" sz="900" dirty="0">
                <a:solidFill>
                  <a:srgbClr val="0D0D0D"/>
                </a:solidFill>
              </a:rPr>
              <a:t>scikit-learn documentation for Random Forests: </a:t>
            </a:r>
            <a:r>
              <a:rPr lang="en-GB" sz="900" dirty="0">
                <a:solidFill>
                  <a:srgbClr val="00275E"/>
                </a:solidFill>
                <a:hlinkClick r:id="rId12">
                  <a:extLst>
                    <a:ext uri="{A12FA001-AC4F-418D-AE19-62706E023703}">
                      <ahyp:hlinkClr xmlns:ahyp="http://schemas.microsoft.com/office/drawing/2018/hyperlinkcolor" val="tx"/>
                    </a:ext>
                  </a:extLst>
                </a:hlinkClick>
              </a:rPr>
              <a:t>https://scikit-learn.org/stable/modules/generated/sklearn.ensemble.RandomForestClassifier.html?highlight=random%20forest#sklearn.ensemble.RandomForestClassifier</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Libraries:</a:t>
            </a:r>
          </a:p>
          <a:p>
            <a:r>
              <a:rPr lang="en-GB" sz="900" dirty="0">
                <a:solidFill>
                  <a:srgbClr val="0D0D0D"/>
                </a:solidFill>
              </a:rPr>
              <a:t>mplsoccer by </a:t>
            </a:r>
            <a:r>
              <a:rPr lang="en-GB" sz="900" dirty="0">
                <a:solidFill>
                  <a:srgbClr val="0D0D0D"/>
                </a:solidFill>
                <a:hlinkClick r:id="rId13"/>
              </a:rPr>
              <a:t>Andrew Rowlinson</a:t>
            </a:r>
            <a:r>
              <a:rPr lang="en-GB" sz="900" dirty="0">
                <a:solidFill>
                  <a:srgbClr val="0D0D0D"/>
                </a:solidFill>
              </a:rPr>
              <a:t>: </a:t>
            </a:r>
            <a:r>
              <a:rPr lang="en-GB" sz="900" dirty="0">
                <a:solidFill>
                  <a:srgbClr val="0D0D0D"/>
                </a:solidFill>
                <a:hlinkClick r:id="rId14"/>
              </a:rPr>
              <a:t>https://github.com/andrewRowlinson/mplsoccer</a:t>
            </a:r>
            <a:r>
              <a:rPr lang="en-GB" sz="900" dirty="0">
                <a:solidFill>
                  <a:srgbClr val="0D0D0D"/>
                </a:solidFill>
              </a:rPr>
              <a:t> </a:t>
            </a:r>
          </a:p>
          <a:p>
            <a:r>
              <a:rPr lang="en-GB" sz="900" dirty="0" err="1">
                <a:solidFill>
                  <a:srgbClr val="0D0D0D"/>
                </a:solidFill>
              </a:rPr>
              <a:t>SoccermaticsForPython</a:t>
            </a:r>
            <a:r>
              <a:rPr lang="en-GB" sz="900" dirty="0">
                <a:solidFill>
                  <a:srgbClr val="0D0D0D"/>
                </a:solidFill>
              </a:rPr>
              <a:t> by </a:t>
            </a:r>
            <a:r>
              <a:rPr lang="en-GB" sz="900" dirty="0">
                <a:solidFill>
                  <a:srgbClr val="0D0D0D"/>
                </a:solidFill>
                <a:hlinkClick r:id="rId15"/>
              </a:rPr>
              <a:t>David Sumpter</a:t>
            </a:r>
            <a:r>
              <a:rPr lang="en-GB" sz="900" dirty="0">
                <a:solidFill>
                  <a:srgbClr val="0D0D0D"/>
                </a:solidFill>
              </a:rPr>
              <a:t>: </a:t>
            </a:r>
            <a:r>
              <a:rPr lang="en-GB" sz="900" dirty="0">
                <a:solidFill>
                  <a:srgbClr val="0D0D0D"/>
                </a:solidFill>
                <a:hlinkClick r:id="rId16"/>
              </a:rPr>
              <a:t>https://github.com/Friends-of-Tracking-Data-FoTD/SoccermaticsForPython</a:t>
            </a:r>
            <a:r>
              <a:rPr lang="en-GB" sz="900" dirty="0">
                <a:solidFill>
                  <a:srgbClr val="0D0D0D"/>
                </a:solidFill>
              </a:rPr>
              <a:t> </a:t>
            </a:r>
          </a:p>
          <a:p>
            <a:r>
              <a:rPr lang="en-GB" sz="900" dirty="0" err="1">
                <a:solidFill>
                  <a:srgbClr val="0D0D0D"/>
                </a:solidFill>
              </a:rPr>
              <a:t>LaurieOnTracking</a:t>
            </a:r>
            <a:r>
              <a:rPr lang="en-GB" sz="900" dirty="0">
                <a:solidFill>
                  <a:srgbClr val="0D0D0D"/>
                </a:solidFill>
              </a:rPr>
              <a:t> by </a:t>
            </a:r>
            <a:r>
              <a:rPr lang="en-GB" sz="900" dirty="0">
                <a:solidFill>
                  <a:srgbClr val="0D0D0D"/>
                </a:solidFill>
                <a:hlinkClick r:id="rId17"/>
              </a:rPr>
              <a:t>Laurie Shaw</a:t>
            </a:r>
            <a:r>
              <a:rPr lang="en-GB" sz="900" dirty="0">
                <a:solidFill>
                  <a:srgbClr val="0D0D0D"/>
                </a:solidFill>
              </a:rPr>
              <a:t>: </a:t>
            </a:r>
            <a:r>
              <a:rPr lang="en-GB" sz="900" dirty="0">
                <a:solidFill>
                  <a:srgbClr val="0D0D0D"/>
                </a:solidFill>
                <a:hlinkClick r:id="rId18"/>
              </a:rPr>
              <a:t>https://github.com/Friends-of-Tracking-Data-FoTD/LaurieOnTracking</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Books:</a:t>
            </a:r>
          </a:p>
          <a:p>
            <a:r>
              <a:rPr lang="en-GB" sz="900" dirty="0">
                <a:solidFill>
                  <a:srgbClr val="0D0D0D"/>
                </a:solidFill>
              </a:rPr>
              <a:t>The Numbers Game by </a:t>
            </a:r>
            <a:r>
              <a:rPr lang="en-GB" sz="900" dirty="0">
                <a:solidFill>
                  <a:srgbClr val="0D0D0D"/>
                </a:solidFill>
                <a:hlinkClick r:id="rId19"/>
              </a:rPr>
              <a:t>Chris Anderson</a:t>
            </a:r>
            <a:r>
              <a:rPr lang="en-GB" sz="900" dirty="0">
                <a:solidFill>
                  <a:srgbClr val="0D0D0D"/>
                </a:solidFill>
              </a:rPr>
              <a:t> and </a:t>
            </a:r>
            <a:r>
              <a:rPr lang="en-GB" sz="900" dirty="0">
                <a:solidFill>
                  <a:srgbClr val="0D0D0D"/>
                </a:solidFill>
                <a:hlinkClick r:id="rId20"/>
              </a:rPr>
              <a:t>David Sally</a:t>
            </a:r>
            <a:endParaRPr lang="en-GB" sz="900" dirty="0">
              <a:solidFill>
                <a:srgbClr val="0D0D0D"/>
              </a:solidFill>
            </a:endParaRPr>
          </a:p>
          <a:p>
            <a:r>
              <a:rPr lang="en-GB" sz="900" dirty="0" err="1">
                <a:solidFill>
                  <a:srgbClr val="0D0D0D"/>
                </a:solidFill>
              </a:rPr>
              <a:t>Soccermatics</a:t>
            </a:r>
            <a:r>
              <a:rPr lang="en-GB" sz="900" dirty="0">
                <a:solidFill>
                  <a:srgbClr val="0D0D0D"/>
                </a:solidFill>
              </a:rPr>
              <a:t> by </a:t>
            </a:r>
            <a:r>
              <a:rPr lang="en-GB" sz="900" dirty="0">
                <a:solidFill>
                  <a:srgbClr val="0D0D0D"/>
                </a:solidFill>
                <a:hlinkClick r:id="rId15"/>
              </a:rPr>
              <a:t>David Sumpter</a:t>
            </a:r>
            <a:endParaRPr lang="en-GB" sz="900" dirty="0">
              <a:solidFill>
                <a:srgbClr val="0D0D0D"/>
              </a:solidFill>
            </a:endParaRPr>
          </a:p>
          <a:p>
            <a:endParaRPr lang="en-GB" sz="900" dirty="0">
              <a:solidFill>
                <a:srgbClr val="0D0D0D"/>
              </a:solidFill>
            </a:endParaRPr>
          </a:p>
          <a:p>
            <a:pPr marL="0" indent="0">
              <a:buNone/>
            </a:pPr>
            <a:r>
              <a:rPr lang="en-GB" sz="900" b="1" dirty="0">
                <a:solidFill>
                  <a:srgbClr val="0D0D0D"/>
                </a:solidFill>
              </a:rPr>
              <a:t>Vender Documentation</a:t>
            </a:r>
            <a:endParaRPr lang="en-GB" sz="900" dirty="0">
              <a:solidFill>
                <a:srgbClr val="0D0D0D"/>
              </a:solidFill>
            </a:endParaRPr>
          </a:p>
          <a:p>
            <a:pPr marL="239395" indent="-239395"/>
            <a:r>
              <a:rPr lang="en-GB" sz="900" dirty="0">
                <a:solidFill>
                  <a:srgbClr val="0D0D0D"/>
                </a:solidFill>
              </a:rPr>
              <a:t>Metrica Sports documentation: </a:t>
            </a:r>
            <a:r>
              <a:rPr lang="en-GB" sz="900" dirty="0">
                <a:solidFill>
                  <a:srgbClr val="00275E"/>
                </a:solidFill>
                <a:hlinkClick r:id="rId21">
                  <a:extLst>
                    <a:ext uri="{A12FA001-AC4F-418D-AE19-62706E023703}">
                      <ahyp:hlinkClr xmlns:ahyp="http://schemas.microsoft.com/office/drawing/2018/hyperlinkcolor" val="tx"/>
                    </a:ext>
                  </a:extLst>
                </a:hlinkClick>
              </a:rPr>
              <a:t>github.com/metrica-sports/sample-data/blob/master/documentation/events-definitions.pdf</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Key Python libraries used:</a:t>
            </a:r>
            <a:endParaRPr lang="en-GB" sz="900" dirty="0">
              <a:solidFill>
                <a:srgbClr val="0D0D0D"/>
              </a:solidFill>
            </a:endParaRPr>
          </a:p>
          <a:p>
            <a:pPr marL="239395" indent="-239395"/>
            <a:r>
              <a:rPr lang="en-GB" sz="900" dirty="0">
                <a:solidFill>
                  <a:srgbClr val="00275E"/>
                </a:solidFill>
                <a:hlinkClick r:id="rId22">
                  <a:extLst>
                    <a:ext uri="{A12FA001-AC4F-418D-AE19-62706E023703}">
                      <ahyp:hlinkClr xmlns:ahyp="http://schemas.microsoft.com/office/drawing/2018/hyperlinkcolor" val="tx"/>
                    </a:ext>
                  </a:extLst>
                </a:hlinkClick>
              </a:rPr>
              <a:t>pandas</a:t>
            </a:r>
            <a:endParaRPr lang="en-GB" sz="900" dirty="0">
              <a:solidFill>
                <a:srgbClr val="00275E"/>
              </a:solidFill>
            </a:endParaRPr>
          </a:p>
          <a:p>
            <a:pPr marL="239395" indent="-239395"/>
            <a:r>
              <a:rPr lang="en-GB" sz="900" dirty="0">
                <a:solidFill>
                  <a:srgbClr val="00275E"/>
                </a:solidFill>
                <a:hlinkClick r:id="rId23">
                  <a:extLst>
                    <a:ext uri="{A12FA001-AC4F-418D-AE19-62706E023703}">
                      <ahyp:hlinkClr xmlns:ahyp="http://schemas.microsoft.com/office/drawing/2018/hyperlinkcolor" val="tx"/>
                    </a:ext>
                  </a:extLst>
                </a:hlinkClick>
              </a:rPr>
              <a:t>Matplotlib</a:t>
            </a:r>
            <a:endParaRPr lang="en-GB" sz="900" dirty="0">
              <a:solidFill>
                <a:srgbClr val="00275E"/>
              </a:solidFill>
            </a:endParaRPr>
          </a:p>
          <a:p>
            <a:pPr marL="239395" indent="-239395"/>
            <a:r>
              <a:rPr lang="en-GB" sz="900" dirty="0">
                <a:solidFill>
                  <a:srgbClr val="00275E"/>
                </a:solidFill>
                <a:hlinkClick r:id="rId24">
                  <a:extLst>
                    <a:ext uri="{A12FA001-AC4F-418D-AE19-62706E023703}">
                      <ahyp:hlinkClr xmlns:ahyp="http://schemas.microsoft.com/office/drawing/2018/hyperlinkcolor" val="tx"/>
                    </a:ext>
                  </a:extLst>
                </a:hlinkClick>
              </a:rPr>
              <a:t>scikit-learn</a:t>
            </a:r>
            <a:endParaRPr lang="en-GB" sz="900" dirty="0">
              <a:solidFill>
                <a:srgbClr val="00275E"/>
              </a:solidFill>
            </a:endParaRPr>
          </a:p>
          <a:p>
            <a:pPr marL="0" indent="0">
              <a:buNone/>
            </a:pPr>
            <a:endParaRPr lang="en-GB" sz="900" b="1" dirty="0">
              <a:solidFill>
                <a:srgbClr val="0D0D0D"/>
              </a:solidFill>
            </a:endParaRPr>
          </a:p>
          <a:p>
            <a:pPr marL="0" indent="0">
              <a:buNone/>
            </a:pPr>
            <a:r>
              <a:rPr lang="en-GB" sz="900" b="1" dirty="0">
                <a:solidFill>
                  <a:srgbClr val="0D0D0D"/>
                </a:solidFill>
              </a:rPr>
              <a:t>Resources:</a:t>
            </a:r>
            <a:endParaRPr lang="en-GB" sz="900" dirty="0">
              <a:solidFill>
                <a:srgbClr val="0D0D0D"/>
              </a:solidFill>
            </a:endParaRPr>
          </a:p>
          <a:p>
            <a:pPr marL="239395" indent="-239395"/>
            <a:r>
              <a:rPr lang="en-GB" sz="900" dirty="0">
                <a:solidFill>
                  <a:srgbClr val="0D0D0D"/>
                </a:solidFill>
              </a:rPr>
              <a:t>Concise list of publicly available Football Analytics resources by </a:t>
            </a:r>
            <a:r>
              <a:rPr lang="en-GB" sz="900" dirty="0" err="1">
                <a:solidFill>
                  <a:srgbClr val="0D0D0D"/>
                </a:solidFill>
              </a:rPr>
              <a:t>Edd</a:t>
            </a:r>
            <a:r>
              <a:rPr lang="en-GB" sz="900" dirty="0">
                <a:solidFill>
                  <a:srgbClr val="0D0D0D"/>
                </a:solidFill>
              </a:rPr>
              <a:t> Webster: </a:t>
            </a:r>
            <a:r>
              <a:rPr lang="en-GB" sz="900" dirty="0">
                <a:solidFill>
                  <a:srgbClr val="0D0D0D"/>
                </a:solidFill>
                <a:hlinkClick r:id="rId25"/>
              </a:rPr>
              <a:t>github.com/eddwebster/football_analytics</a:t>
            </a:r>
            <a:r>
              <a:rPr lang="en-GB" sz="900" dirty="0">
                <a:solidFill>
                  <a:srgbClr val="0D0D0D"/>
                </a:solidFill>
              </a:rPr>
              <a:t> </a:t>
            </a:r>
          </a:p>
          <a:p>
            <a:pPr marL="239395" indent="-239395"/>
            <a:r>
              <a:rPr lang="en-GB" sz="900" dirty="0">
                <a:solidFill>
                  <a:srgbClr val="0D0D0D"/>
                </a:solidFill>
              </a:rPr>
              <a:t>YouTube playlists by </a:t>
            </a:r>
            <a:r>
              <a:rPr lang="en-GB" sz="900" dirty="0" err="1">
                <a:solidFill>
                  <a:srgbClr val="0D0D0D"/>
                </a:solidFill>
              </a:rPr>
              <a:t>Edd</a:t>
            </a:r>
            <a:r>
              <a:rPr lang="en-GB" sz="900" dirty="0">
                <a:solidFill>
                  <a:srgbClr val="0D0D0D"/>
                </a:solidFill>
              </a:rPr>
              <a:t> Webster:</a:t>
            </a:r>
          </a:p>
          <a:p>
            <a:pPr marL="527388" lvl="1" indent="-239395"/>
            <a:r>
              <a:rPr lang="en-GB" sz="900" dirty="0">
                <a:solidFill>
                  <a:srgbClr val="0D0D0D"/>
                </a:solidFill>
              </a:rPr>
              <a:t>Sports Analytics / Data Science: </a:t>
            </a:r>
            <a:r>
              <a:rPr lang="en-GB" sz="900" dirty="0">
                <a:solidFill>
                  <a:srgbClr val="0D0D0D"/>
                </a:solidFill>
                <a:hlinkClick r:id="rId26"/>
              </a:rPr>
              <a:t>https://www.youtube.com/playlist?list=PL38nJNjpNpH9OSeTgnnVeKkzHsQUJDb70</a:t>
            </a:r>
            <a:r>
              <a:rPr lang="en-GB" sz="900" dirty="0">
                <a:solidFill>
                  <a:srgbClr val="0D0D0D"/>
                </a:solidFill>
              </a:rPr>
              <a:t> </a:t>
            </a:r>
          </a:p>
          <a:p>
            <a:pPr marL="527388" lvl="1" indent="-239395"/>
            <a:r>
              <a:rPr lang="en-GB" sz="900" dirty="0" err="1">
                <a:solidFill>
                  <a:srgbClr val="0D0D0D"/>
                </a:solidFill>
              </a:rPr>
              <a:t>xG</a:t>
            </a:r>
            <a:r>
              <a:rPr lang="en-GB" sz="900" dirty="0">
                <a:solidFill>
                  <a:srgbClr val="0D0D0D"/>
                </a:solidFill>
              </a:rPr>
              <a:t>: </a:t>
            </a:r>
            <a:r>
              <a:rPr lang="en-GB" sz="900" dirty="0">
                <a:solidFill>
                  <a:srgbClr val="0D0D0D"/>
                </a:solidFill>
                <a:hlinkClick r:id="rId27"/>
              </a:rPr>
              <a:t>https://www.youtube.com/playlist?list=PL38nJNjpNpH_VPRZJrkaPZOJfyuIaZHUY</a:t>
            </a:r>
            <a:r>
              <a:rPr lang="en-GB" sz="900" dirty="0">
                <a:solidFill>
                  <a:srgbClr val="0D0D0D"/>
                </a:solidFill>
              </a:rPr>
              <a:t> </a:t>
            </a:r>
          </a:p>
          <a:p>
            <a:pPr marL="527388" lvl="1" indent="-239395"/>
            <a:r>
              <a:rPr lang="en-GB" sz="900" dirty="0">
                <a:solidFill>
                  <a:srgbClr val="0D0D0D"/>
                </a:solidFill>
              </a:rPr>
              <a:t>Tracking data: </a:t>
            </a:r>
            <a:r>
              <a:rPr lang="en-GB" sz="900" dirty="0">
                <a:solidFill>
                  <a:srgbClr val="0D0D0D"/>
                </a:solidFill>
                <a:hlinkClick r:id="rId28"/>
              </a:rPr>
              <a:t>https://www.youtube.com/playlist?list=PL38nJNjpNpH-UX0YVNu7oN5gAWQc2hq8F</a:t>
            </a:r>
            <a:r>
              <a:rPr lang="en-GB" sz="900" dirty="0">
                <a:solidFill>
                  <a:srgbClr val="0D0D0D"/>
                </a:solidFill>
              </a:rPr>
              <a:t> </a:t>
            </a:r>
            <a:endParaRPr lang="en-GB" sz="900" dirty="0">
              <a:solidFill>
                <a:srgbClr val="00275E"/>
              </a:solidFill>
            </a:endParaRPr>
          </a:p>
          <a:p>
            <a:endParaRPr lang="en-GB" sz="9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Miscellaneous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3/3</a:t>
            </a:r>
            <a:endParaRPr lang="en-GB" dirty="0">
              <a:solidFill>
                <a:srgbClr val="28A0D3"/>
              </a:solidFill>
            </a:endParaRPr>
          </a:p>
        </p:txBody>
      </p:sp>
    </p:spTree>
    <p:extLst>
      <p:ext uri="{BB962C8B-B14F-4D97-AF65-F5344CB8AC3E}">
        <p14:creationId xmlns:p14="http://schemas.microsoft.com/office/powerpoint/2010/main" val="1282910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Appendix</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102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200540" y="1361440"/>
            <a:ext cx="5722740" cy="4206919"/>
          </a:xfrm>
        </p:spPr>
        <p:txBody>
          <a:bodyPr lIns="0" tIns="0" rIns="0" bIns="0" anchor="t">
            <a:noAutofit/>
          </a:bodyPr>
          <a:lstStyle/>
          <a:p>
            <a:r>
              <a:rPr lang="en-GB" sz="1300" dirty="0">
                <a:solidFill>
                  <a:srgbClr val="0D0D0D"/>
                </a:solidFill>
              </a:rPr>
              <a:t>As per the submitted, Logistic Regression model, the five best chances in the game in terms of </a:t>
            </a:r>
            <a:r>
              <a:rPr lang="en-GB" sz="1300" dirty="0" err="1">
                <a:solidFill>
                  <a:srgbClr val="0D0D0D"/>
                </a:solidFill>
              </a:rPr>
              <a:t>xG</a:t>
            </a:r>
            <a:r>
              <a:rPr lang="en-GB" sz="1300" dirty="0">
                <a:solidFill>
                  <a:srgbClr val="0D0D0D"/>
                </a:solidFill>
              </a:rPr>
              <a:t> are the following:</a:t>
            </a:r>
          </a:p>
          <a:p>
            <a:pPr lvl="1">
              <a:buFont typeface="+mj-lt"/>
              <a:buAutoNum type="arabicParenR"/>
            </a:pPr>
            <a:r>
              <a:rPr lang="en-GB" sz="1300" dirty="0">
                <a:solidFill>
                  <a:srgbClr val="0D0D0D"/>
                </a:solidFill>
              </a:rPr>
              <a:t>Shot 18 - penalty to the Away team with </a:t>
            </a:r>
            <a:r>
              <a:rPr lang="en-GB" sz="1300" dirty="0" err="1">
                <a:solidFill>
                  <a:srgbClr val="0D0D0D"/>
                </a:solidFill>
              </a:rPr>
              <a:t>xG</a:t>
            </a:r>
            <a:r>
              <a:rPr lang="en-GB" sz="1300" dirty="0">
                <a:solidFill>
                  <a:srgbClr val="0D0D0D"/>
                </a:solidFill>
              </a:rPr>
              <a:t> of 0.760 (goal) </a:t>
            </a:r>
          </a:p>
          <a:p>
            <a:pPr lvl="1">
              <a:buFont typeface="+mj-lt"/>
              <a:buAutoNum type="arabicParenR"/>
            </a:pPr>
            <a:r>
              <a:rPr lang="en-GB" sz="1300" dirty="0">
                <a:solidFill>
                  <a:srgbClr val="0D0D0D"/>
                </a:solidFill>
              </a:rPr>
              <a:t>Shot 16 - shot by the Home team with </a:t>
            </a:r>
            <a:r>
              <a:rPr lang="en-GB" sz="1300" dirty="0" err="1">
                <a:solidFill>
                  <a:srgbClr val="0D0D0D"/>
                </a:solidFill>
              </a:rPr>
              <a:t>xG</a:t>
            </a:r>
            <a:r>
              <a:rPr lang="en-GB" sz="1300" dirty="0">
                <a:solidFill>
                  <a:srgbClr val="0D0D0D"/>
                </a:solidFill>
              </a:rPr>
              <a:t> of 0.450 (saved)</a:t>
            </a:r>
          </a:p>
          <a:p>
            <a:pPr lvl="1">
              <a:buFont typeface="+mj-lt"/>
              <a:buAutoNum type="arabicParenR"/>
            </a:pPr>
            <a:r>
              <a:rPr lang="en-GB" sz="1300" dirty="0">
                <a:solidFill>
                  <a:srgbClr val="0D0D0D"/>
                </a:solidFill>
              </a:rPr>
              <a:t>Shot 7 - shot by the Away team with </a:t>
            </a:r>
            <a:r>
              <a:rPr lang="en-GB" sz="1300" dirty="0" err="1">
                <a:solidFill>
                  <a:srgbClr val="0D0D0D"/>
                </a:solidFill>
              </a:rPr>
              <a:t>xG</a:t>
            </a:r>
            <a:r>
              <a:rPr lang="en-GB" sz="1300" dirty="0">
                <a:solidFill>
                  <a:srgbClr val="0D0D0D"/>
                </a:solidFill>
              </a:rPr>
              <a:t> of 0.379 (goal) </a:t>
            </a:r>
          </a:p>
          <a:p>
            <a:pPr lvl="1">
              <a:buFont typeface="+mj-lt"/>
              <a:buAutoNum type="arabicParenR"/>
            </a:pPr>
            <a:r>
              <a:rPr lang="en-GB" sz="1300" dirty="0">
                <a:solidFill>
                  <a:srgbClr val="0D0D0D"/>
                </a:solidFill>
              </a:rPr>
              <a:t>Shot 9 – headed shot by the Away team with </a:t>
            </a:r>
            <a:r>
              <a:rPr lang="en-GB" sz="1300" dirty="0" err="1">
                <a:solidFill>
                  <a:srgbClr val="0D0D0D"/>
                </a:solidFill>
              </a:rPr>
              <a:t>xG</a:t>
            </a:r>
            <a:r>
              <a:rPr lang="en-GB" sz="1300" dirty="0">
                <a:solidFill>
                  <a:srgbClr val="0D0D0D"/>
                </a:solidFill>
              </a:rPr>
              <a:t> of 0.232 (missed)</a:t>
            </a:r>
          </a:p>
          <a:p>
            <a:pPr lvl="1">
              <a:buFont typeface="+mj-lt"/>
              <a:buAutoNum type="arabicParenR"/>
            </a:pPr>
            <a:r>
              <a:rPr lang="en-GB" sz="1300" dirty="0">
                <a:solidFill>
                  <a:srgbClr val="0D0D0D"/>
                </a:solidFill>
              </a:rPr>
              <a:t>Shot 13 – headed shot by the Home team with </a:t>
            </a:r>
            <a:r>
              <a:rPr lang="en-GB" sz="1300" dirty="0" err="1">
                <a:solidFill>
                  <a:srgbClr val="0D0D0D"/>
                </a:solidFill>
              </a:rPr>
              <a:t>xG</a:t>
            </a:r>
            <a:r>
              <a:rPr lang="en-GB" sz="1300" dirty="0">
                <a:solidFill>
                  <a:srgbClr val="0D0D0D"/>
                </a:solidFill>
              </a:rPr>
              <a:t> of 0.251 (goal) </a:t>
            </a:r>
          </a:p>
          <a:p>
            <a:pPr lvl="1">
              <a:buFont typeface="+mj-lt"/>
              <a:buAutoNum type="arabicParenR"/>
            </a:pPr>
            <a:endParaRPr lang="en-GB" sz="1300" dirty="0">
              <a:solidFill>
                <a:srgbClr val="0D0D0D"/>
              </a:solidFill>
            </a:endParaRPr>
          </a:p>
          <a:p>
            <a:r>
              <a:rPr lang="en-GB" sz="1300" dirty="0">
                <a:solidFill>
                  <a:srgbClr val="0D0D0D"/>
                </a:solidFill>
              </a:rPr>
              <a:t>Two of the goals scored were not in the top five chances in terms of </a:t>
            </a:r>
            <a:r>
              <a:rPr lang="en-GB" sz="1300" dirty="0" err="1">
                <a:solidFill>
                  <a:srgbClr val="0D0D0D"/>
                </a:solidFill>
              </a:rPr>
              <a:t>xG</a:t>
            </a:r>
            <a:r>
              <a:rPr lang="en-GB" sz="1300" dirty="0">
                <a:solidFill>
                  <a:srgbClr val="0D0D0D"/>
                </a:solidFill>
              </a:rPr>
              <a:t>:</a:t>
            </a:r>
          </a:p>
          <a:p>
            <a:pPr lvl="1"/>
            <a:r>
              <a:rPr lang="en-GB" sz="1300" dirty="0">
                <a:solidFill>
                  <a:srgbClr val="0D0D0D"/>
                </a:solidFill>
              </a:rPr>
              <a:t>Shot 2 - shot by the Home team with </a:t>
            </a:r>
            <a:r>
              <a:rPr lang="en-GB" sz="1300" dirty="0" err="1">
                <a:solidFill>
                  <a:srgbClr val="0D0D0D"/>
                </a:solidFill>
              </a:rPr>
              <a:t>xG</a:t>
            </a:r>
            <a:r>
              <a:rPr lang="en-GB" sz="1300" dirty="0">
                <a:solidFill>
                  <a:srgbClr val="0D0D0D"/>
                </a:solidFill>
              </a:rPr>
              <a:t> of 0.235 – ranked 6</a:t>
            </a:r>
            <a:r>
              <a:rPr lang="en-GB" sz="1300" baseline="30000" dirty="0">
                <a:solidFill>
                  <a:srgbClr val="0D0D0D"/>
                </a:solidFill>
              </a:rPr>
              <a:t>th</a:t>
            </a:r>
            <a:r>
              <a:rPr lang="en-GB" sz="1300" dirty="0">
                <a:solidFill>
                  <a:srgbClr val="0D0D0D"/>
                </a:solidFill>
              </a:rPr>
              <a:t> for </a:t>
            </a:r>
            <a:r>
              <a:rPr lang="en-GB" sz="1300" dirty="0" err="1">
                <a:solidFill>
                  <a:srgbClr val="0D0D0D"/>
                </a:solidFill>
              </a:rPr>
              <a:t>xG</a:t>
            </a:r>
            <a:endParaRPr lang="en-GB" sz="1300" dirty="0">
              <a:solidFill>
                <a:srgbClr val="0D0D0D"/>
              </a:solidFill>
            </a:endParaRPr>
          </a:p>
          <a:p>
            <a:pPr lvl="1"/>
            <a:r>
              <a:rPr lang="en-GB" sz="1300" dirty="0">
                <a:solidFill>
                  <a:srgbClr val="0D0D0D"/>
                </a:solidFill>
              </a:rPr>
              <a:t>Shot 20 - shot by the Home team with </a:t>
            </a:r>
            <a:r>
              <a:rPr lang="en-GB" sz="1300" dirty="0" err="1">
                <a:solidFill>
                  <a:srgbClr val="0D0D0D"/>
                </a:solidFill>
              </a:rPr>
              <a:t>xG</a:t>
            </a:r>
            <a:r>
              <a:rPr lang="en-GB" sz="1300" dirty="0">
                <a:solidFill>
                  <a:srgbClr val="0D0D0D"/>
                </a:solidFill>
              </a:rPr>
              <a:t> of 0.054 – ranked 13</a:t>
            </a:r>
            <a:r>
              <a:rPr lang="en-GB" sz="1300" baseline="30000" dirty="0">
                <a:solidFill>
                  <a:srgbClr val="0D0D0D"/>
                </a:solidFill>
              </a:rPr>
              <a:t>th</a:t>
            </a:r>
            <a:r>
              <a:rPr lang="en-GB" sz="1300" dirty="0">
                <a:solidFill>
                  <a:srgbClr val="0D0D0D"/>
                </a:solidFill>
              </a:rPr>
              <a:t> for </a:t>
            </a:r>
            <a:r>
              <a:rPr lang="en-GB" sz="1300" dirty="0" err="1">
                <a:solidFill>
                  <a:srgbClr val="0D0D0D"/>
                </a:solidFill>
              </a:rPr>
              <a:t>xG</a:t>
            </a:r>
            <a:endParaRPr lang="en-GB" sz="1300" dirty="0">
              <a:solidFill>
                <a:srgbClr val="0D0D0D"/>
              </a:solidFill>
            </a:endParaRPr>
          </a:p>
          <a:p>
            <a:endParaRPr lang="en-GB" sz="1300" dirty="0">
              <a:solidFill>
                <a:srgbClr val="0D0D0D"/>
              </a:solidFill>
            </a:endParaRPr>
          </a:p>
          <a:p>
            <a:r>
              <a:rPr lang="en-GB" sz="1300" dirty="0">
                <a:solidFill>
                  <a:srgbClr val="0D0D0D"/>
                </a:solidFill>
              </a:rPr>
              <a:t>This selection of shots includes all the chances with a 20% or greater chance of resulting in a goal.</a:t>
            </a:r>
          </a:p>
          <a:p>
            <a:endParaRPr lang="en-GB" sz="1300" dirty="0">
              <a:solidFill>
                <a:srgbClr val="0D0D0D"/>
              </a:solidFill>
            </a:endParaRPr>
          </a:p>
          <a:p>
            <a:r>
              <a:rPr lang="en-GB" sz="1300" dirty="0">
                <a:solidFill>
                  <a:srgbClr val="0D0D0D"/>
                </a:solidFill>
              </a:rPr>
              <a:t>The following slides go through each of these seven chances, one-by-one, used as part of the analysis to assess which team was the more deserving to win the match, when considering </a:t>
            </a:r>
            <a:r>
              <a:rPr lang="en-GB" sz="1300" dirty="0" err="1">
                <a:solidFill>
                  <a:srgbClr val="0D0D0D"/>
                </a:solidFill>
              </a:rPr>
              <a:t>xG</a:t>
            </a:r>
            <a:r>
              <a:rPr lang="en-GB" sz="1300" dirty="0">
                <a:solidFill>
                  <a:srgbClr val="0D0D0D"/>
                </a:solidFill>
              </a:rPr>
              <a:t> for a single game.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208053" y="575734"/>
            <a:ext cx="11697274" cy="270933"/>
          </a:xfrm>
        </p:spPr>
        <p:txBody>
          <a:bodyPr/>
          <a:lstStyle/>
          <a:p>
            <a:pPr lvl="0">
              <a:defRPr/>
            </a:pPr>
            <a:r>
              <a:rPr lang="en-GB" sz="1700" dirty="0">
                <a:solidFill>
                  <a:srgbClr val="00275E"/>
                </a:solidFill>
              </a:rPr>
              <a:t>Isolating the seven shots that make up the the five shots with the highest probability and the two goals outside that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200540" y="164638"/>
            <a:ext cx="11546148" cy="475357"/>
          </a:xfrm>
        </p:spPr>
        <p:txBody>
          <a:bodyPr/>
          <a:lstStyle/>
          <a:p>
            <a:pPr>
              <a:defRPr/>
            </a:pPr>
            <a:r>
              <a:rPr lang="en-GB" sz="2500" dirty="0">
                <a:solidFill>
                  <a:srgbClr val="28A0D3"/>
                </a:solidFill>
              </a:rPr>
              <a:t>Key Chances Analysis 1/8 – Highest Quality Chances and All Goals Scored</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200540" y="5568359"/>
            <a:ext cx="11497756" cy="548942"/>
          </a:xfrm>
        </p:spPr>
        <p:txBody>
          <a:bodyPr/>
          <a:lstStyle/>
          <a:p>
            <a:r>
              <a:rPr lang="en-GB" sz="900" dirty="0"/>
              <a:t>All GIF figures produced from Tracking data: </a:t>
            </a:r>
            <a:r>
              <a:rPr lang="en-GB" sz="900" dirty="0">
                <a:hlinkClick r:id="rId3"/>
              </a:rPr>
              <a:t>https://github.com/eddwebster/mcfc_submission/tree/main/gif/fig/metrica-sports</a:t>
            </a:r>
            <a:r>
              <a:rPr lang="en-GB" sz="900" dirty="0"/>
              <a:t>.</a:t>
            </a:r>
          </a:p>
          <a:p>
            <a:r>
              <a:rPr lang="en-GB" sz="900" dirty="0"/>
              <a:t>All MP4 figures produced from Tracking data: </a:t>
            </a:r>
            <a:r>
              <a:rPr lang="en-GB" sz="900" dirty="0">
                <a:hlinkClick r:id="rId3"/>
              </a:rPr>
              <a:t>https://github.com/eddwebster/mcfc_submission/tree/main/video/fig/metrica-sports</a:t>
            </a:r>
            <a:r>
              <a:rPr lang="en-GB" sz="900" dirty="0"/>
              <a:t>.</a:t>
            </a:r>
          </a:p>
          <a:p>
            <a:r>
              <a:rPr lang="en-GB" sz="900" dirty="0"/>
              <a:t>Notebook to work with the Metrica Sports Event and Tracking data: </a:t>
            </a:r>
            <a:r>
              <a:rPr lang="en-GB" sz="900" dirty="0">
                <a:hlinkClick r:id="rId4"/>
              </a:rPr>
              <a:t>https://nbviewer.jupyter.org/github/eddwebster/mcfc_submission/blob/main/notebooks/metrica-sports/Metrica%20Sports.ipynb</a:t>
            </a:r>
            <a:r>
              <a:rPr lang="en-GB" sz="900" dirty="0"/>
              <a:t>.</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p:txBody>
      </p:sp>
      <p:sp>
        <p:nvSpPr>
          <p:cNvPr id="32" name="TextBox 31">
            <a:extLst>
              <a:ext uri="{FF2B5EF4-FFF2-40B4-BE49-F238E27FC236}">
                <a16:creationId xmlns:a16="http://schemas.microsoft.com/office/drawing/2014/main" id="{F014BCEC-5C32-0B40-804C-89FB6478F219}"/>
              </a:ext>
            </a:extLst>
          </p:cNvPr>
          <p:cNvSpPr txBox="1"/>
          <p:nvPr/>
        </p:nvSpPr>
        <p:spPr>
          <a:xfrm>
            <a:off x="6087614" y="2593185"/>
            <a:ext cx="2001418" cy="215444"/>
          </a:xfrm>
          <a:prstGeom prst="rect">
            <a:avLst/>
          </a:prstGeom>
          <a:noFill/>
        </p:spPr>
        <p:txBody>
          <a:bodyPr wrap="square" rtlCol="0">
            <a:spAutoFit/>
          </a:bodyPr>
          <a:lstStyle/>
          <a:p>
            <a:r>
              <a:rPr lang="en-US" sz="750" b="1" dirty="0">
                <a:solidFill>
                  <a:srgbClr val="00275E"/>
                </a:solidFill>
              </a:rPr>
              <a:t>Fig. A: 8m8s - Shot 2 (Home) - goal</a:t>
            </a:r>
          </a:p>
        </p:txBody>
      </p:sp>
      <p:pic>
        <p:nvPicPr>
          <p:cNvPr id="43" name="Picture 42">
            <a:extLst>
              <a:ext uri="{FF2B5EF4-FFF2-40B4-BE49-F238E27FC236}">
                <a16:creationId xmlns:a16="http://schemas.microsoft.com/office/drawing/2014/main" id="{6D6F3249-A1C8-9F4C-8705-7C0C9EA806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334" y="1275477"/>
            <a:ext cx="2001418" cy="1313796"/>
          </a:xfrm>
          <a:prstGeom prst="rect">
            <a:avLst/>
          </a:prstGeom>
        </p:spPr>
      </p:pic>
      <p:pic>
        <p:nvPicPr>
          <p:cNvPr id="47" name="Picture 46">
            <a:extLst>
              <a:ext uri="{FF2B5EF4-FFF2-40B4-BE49-F238E27FC236}">
                <a16:creationId xmlns:a16="http://schemas.microsoft.com/office/drawing/2014/main" id="{262AAC9C-CDEA-A348-8820-B593FB0F09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4945" y="1289641"/>
            <a:ext cx="1987977" cy="1301169"/>
          </a:xfrm>
          <a:prstGeom prst="rect">
            <a:avLst/>
          </a:prstGeom>
        </p:spPr>
      </p:pic>
      <p:sp>
        <p:nvSpPr>
          <p:cNvPr id="24" name="TextBox 23">
            <a:extLst>
              <a:ext uri="{FF2B5EF4-FFF2-40B4-BE49-F238E27FC236}">
                <a16:creationId xmlns:a16="http://schemas.microsoft.com/office/drawing/2014/main" id="{5AFF0F61-3B4A-AA49-BC91-241B91DC3764}"/>
              </a:ext>
            </a:extLst>
          </p:cNvPr>
          <p:cNvSpPr txBox="1"/>
          <p:nvPr/>
        </p:nvSpPr>
        <p:spPr>
          <a:xfrm>
            <a:off x="8146225" y="2579441"/>
            <a:ext cx="1976697" cy="215444"/>
          </a:xfrm>
          <a:prstGeom prst="rect">
            <a:avLst/>
          </a:prstGeom>
          <a:noFill/>
        </p:spPr>
        <p:txBody>
          <a:bodyPr wrap="square" rtlCol="0">
            <a:spAutoFit/>
          </a:bodyPr>
          <a:lstStyle/>
          <a:p>
            <a:r>
              <a:rPr lang="en-US" sz="750" b="1" dirty="0">
                <a:solidFill>
                  <a:srgbClr val="00275E"/>
                </a:solidFill>
              </a:rPr>
              <a:t>Fig. B: 35m22s - Shot 7 (Away) - goal</a:t>
            </a:r>
          </a:p>
        </p:txBody>
      </p:sp>
      <p:sp>
        <p:nvSpPr>
          <p:cNvPr id="25" name="TextBox 24">
            <a:extLst>
              <a:ext uri="{FF2B5EF4-FFF2-40B4-BE49-F238E27FC236}">
                <a16:creationId xmlns:a16="http://schemas.microsoft.com/office/drawing/2014/main" id="{109E2036-767E-C048-8572-851A9F2B54CF}"/>
              </a:ext>
            </a:extLst>
          </p:cNvPr>
          <p:cNvSpPr txBox="1"/>
          <p:nvPr/>
        </p:nvSpPr>
        <p:spPr>
          <a:xfrm>
            <a:off x="10168835" y="2603437"/>
            <a:ext cx="2056749" cy="207749"/>
          </a:xfrm>
          <a:prstGeom prst="rect">
            <a:avLst/>
          </a:prstGeom>
          <a:noFill/>
        </p:spPr>
        <p:txBody>
          <a:bodyPr wrap="square" rtlCol="0">
            <a:spAutoFit/>
          </a:bodyPr>
          <a:lstStyle/>
          <a:p>
            <a:r>
              <a:rPr lang="en-US" sz="750" b="1" dirty="0">
                <a:solidFill>
                  <a:srgbClr val="00275E"/>
                </a:solidFill>
              </a:rPr>
              <a:t>Fig. C: 37m39s - Shot 9 (Away) – no goal</a:t>
            </a:r>
          </a:p>
        </p:txBody>
      </p:sp>
      <p:sp>
        <p:nvSpPr>
          <p:cNvPr id="29" name="TextBox 28">
            <a:extLst>
              <a:ext uri="{FF2B5EF4-FFF2-40B4-BE49-F238E27FC236}">
                <a16:creationId xmlns:a16="http://schemas.microsoft.com/office/drawing/2014/main" id="{5D16BF99-F26A-8B4F-8865-07578AF1F92B}"/>
              </a:ext>
            </a:extLst>
          </p:cNvPr>
          <p:cNvSpPr txBox="1"/>
          <p:nvPr/>
        </p:nvSpPr>
        <p:spPr>
          <a:xfrm>
            <a:off x="6085141" y="4112593"/>
            <a:ext cx="2001418" cy="207749"/>
          </a:xfrm>
          <a:prstGeom prst="rect">
            <a:avLst/>
          </a:prstGeom>
          <a:noFill/>
        </p:spPr>
        <p:txBody>
          <a:bodyPr wrap="square" rtlCol="0">
            <a:spAutoFit/>
          </a:bodyPr>
          <a:lstStyle/>
          <a:p>
            <a:r>
              <a:rPr lang="en-US" sz="750" b="1" dirty="0">
                <a:solidFill>
                  <a:srgbClr val="00275E"/>
                </a:solidFill>
              </a:rPr>
              <a:t>Fig. D: 49m19s - Shot 13 (Home) - goal</a:t>
            </a:r>
          </a:p>
        </p:txBody>
      </p:sp>
      <p:sp>
        <p:nvSpPr>
          <p:cNvPr id="37" name="TextBox 36">
            <a:extLst>
              <a:ext uri="{FF2B5EF4-FFF2-40B4-BE49-F238E27FC236}">
                <a16:creationId xmlns:a16="http://schemas.microsoft.com/office/drawing/2014/main" id="{2D8AE093-0148-3141-B15F-CC00A90FE844}"/>
              </a:ext>
            </a:extLst>
          </p:cNvPr>
          <p:cNvSpPr txBox="1"/>
          <p:nvPr/>
        </p:nvSpPr>
        <p:spPr>
          <a:xfrm>
            <a:off x="8107077" y="4098849"/>
            <a:ext cx="2072324" cy="207749"/>
          </a:xfrm>
          <a:prstGeom prst="rect">
            <a:avLst/>
          </a:prstGeom>
          <a:noFill/>
        </p:spPr>
        <p:txBody>
          <a:bodyPr wrap="square" rtlCol="0">
            <a:spAutoFit/>
          </a:bodyPr>
          <a:lstStyle/>
          <a:p>
            <a:r>
              <a:rPr lang="en-US" sz="750" b="1" dirty="0">
                <a:solidFill>
                  <a:srgbClr val="00275E"/>
                </a:solidFill>
              </a:rPr>
              <a:t>Fig. E: 65m93s - Shot 16 (Away) – no goal</a:t>
            </a:r>
          </a:p>
        </p:txBody>
      </p:sp>
      <p:sp>
        <p:nvSpPr>
          <p:cNvPr id="38" name="TextBox 37">
            <a:extLst>
              <a:ext uri="{FF2B5EF4-FFF2-40B4-BE49-F238E27FC236}">
                <a16:creationId xmlns:a16="http://schemas.microsoft.com/office/drawing/2014/main" id="{D6316453-62EF-C644-9CEA-8258F9CAD294}"/>
              </a:ext>
            </a:extLst>
          </p:cNvPr>
          <p:cNvSpPr txBox="1"/>
          <p:nvPr/>
        </p:nvSpPr>
        <p:spPr>
          <a:xfrm>
            <a:off x="10159184" y="4093232"/>
            <a:ext cx="1982114" cy="207749"/>
          </a:xfrm>
          <a:prstGeom prst="rect">
            <a:avLst/>
          </a:prstGeom>
          <a:noFill/>
        </p:spPr>
        <p:txBody>
          <a:bodyPr wrap="square" rtlCol="0">
            <a:spAutoFit/>
          </a:bodyPr>
          <a:lstStyle/>
          <a:p>
            <a:r>
              <a:rPr lang="en-US" sz="750" b="1" dirty="0">
                <a:solidFill>
                  <a:srgbClr val="00275E"/>
                </a:solidFill>
              </a:rPr>
              <a:t>Fig. F: 76m40s - Shot 18 (Away) - goal</a:t>
            </a:r>
          </a:p>
        </p:txBody>
      </p:sp>
      <p:sp>
        <p:nvSpPr>
          <p:cNvPr id="41" name="TextBox 40">
            <a:extLst>
              <a:ext uri="{FF2B5EF4-FFF2-40B4-BE49-F238E27FC236}">
                <a16:creationId xmlns:a16="http://schemas.microsoft.com/office/drawing/2014/main" id="{F9CFE4E9-4C10-3B40-B4E3-314E73E40F9F}"/>
              </a:ext>
            </a:extLst>
          </p:cNvPr>
          <p:cNvSpPr txBox="1"/>
          <p:nvPr/>
        </p:nvSpPr>
        <p:spPr>
          <a:xfrm>
            <a:off x="8116958" y="5650007"/>
            <a:ext cx="2042225" cy="207749"/>
          </a:xfrm>
          <a:prstGeom prst="rect">
            <a:avLst/>
          </a:prstGeom>
          <a:noFill/>
        </p:spPr>
        <p:txBody>
          <a:bodyPr wrap="square" rtlCol="0">
            <a:spAutoFit/>
          </a:bodyPr>
          <a:lstStyle/>
          <a:p>
            <a:r>
              <a:rPr lang="en-US" sz="750" b="1" dirty="0">
                <a:solidFill>
                  <a:srgbClr val="00275E"/>
                </a:solidFill>
              </a:rPr>
              <a:t>Fig. G: 80m41s - Shot 20 (Home) – goal</a:t>
            </a:r>
          </a:p>
        </p:txBody>
      </p:sp>
      <p:pic>
        <p:nvPicPr>
          <p:cNvPr id="13" name="Picture 12">
            <a:extLst>
              <a:ext uri="{FF2B5EF4-FFF2-40B4-BE49-F238E27FC236}">
                <a16:creationId xmlns:a16="http://schemas.microsoft.com/office/drawing/2014/main" id="{E77994FB-88C3-D34D-A2C5-8D7AC4C108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6974" y="1292573"/>
            <a:ext cx="2014559" cy="1305248"/>
          </a:xfrm>
          <a:prstGeom prst="rect">
            <a:avLst/>
          </a:prstGeom>
        </p:spPr>
      </p:pic>
      <p:pic>
        <p:nvPicPr>
          <p:cNvPr id="15" name="Picture 14">
            <a:extLst>
              <a:ext uri="{FF2B5EF4-FFF2-40B4-BE49-F238E27FC236}">
                <a16:creationId xmlns:a16="http://schemas.microsoft.com/office/drawing/2014/main" id="{CD91B468-68BD-DB49-8FEF-272C40C473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4049" y="2813951"/>
            <a:ext cx="1993950" cy="1308894"/>
          </a:xfrm>
          <a:prstGeom prst="rect">
            <a:avLst/>
          </a:prstGeom>
        </p:spPr>
      </p:pic>
      <p:pic>
        <p:nvPicPr>
          <p:cNvPr id="17" name="Picture 16">
            <a:extLst>
              <a:ext uri="{FF2B5EF4-FFF2-40B4-BE49-F238E27FC236}">
                <a16:creationId xmlns:a16="http://schemas.microsoft.com/office/drawing/2014/main" id="{4CE48EEB-AF20-194B-BC20-74AD109672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34945" y="2818350"/>
            <a:ext cx="1971632" cy="1294244"/>
          </a:xfrm>
          <a:prstGeom prst="rect">
            <a:avLst/>
          </a:prstGeom>
        </p:spPr>
      </p:pic>
      <p:pic>
        <p:nvPicPr>
          <p:cNvPr id="22" name="Picture 21">
            <a:extLst>
              <a:ext uri="{FF2B5EF4-FFF2-40B4-BE49-F238E27FC236}">
                <a16:creationId xmlns:a16="http://schemas.microsoft.com/office/drawing/2014/main" id="{093F26BB-8F44-0742-AF34-FB205B52313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1815" y="2824498"/>
            <a:ext cx="1977883" cy="1298347"/>
          </a:xfrm>
          <a:prstGeom prst="rect">
            <a:avLst/>
          </a:prstGeom>
        </p:spPr>
      </p:pic>
      <p:pic>
        <p:nvPicPr>
          <p:cNvPr id="44" name="Picture 43">
            <a:extLst>
              <a:ext uri="{FF2B5EF4-FFF2-40B4-BE49-F238E27FC236}">
                <a16:creationId xmlns:a16="http://schemas.microsoft.com/office/drawing/2014/main" id="{18D0587A-113C-EF41-BFE4-A5FB99B1D9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34944" y="4328037"/>
            <a:ext cx="1987977" cy="1304973"/>
          </a:xfrm>
          <a:prstGeom prst="rect">
            <a:avLst/>
          </a:prstGeom>
        </p:spPr>
      </p:pic>
      <p:sp>
        <p:nvSpPr>
          <p:cNvPr id="50" name="Diamond 49">
            <a:extLst>
              <a:ext uri="{FF2B5EF4-FFF2-40B4-BE49-F238E27FC236}">
                <a16:creationId xmlns:a16="http://schemas.microsoft.com/office/drawing/2014/main" id="{A2861AE9-E86A-B94B-8CDD-7CF9BBC13EA8}"/>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127087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first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2/8 - Goal 1 of 5 (Shot 2)</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99638"/>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2 </a:t>
            </a:r>
          </a:p>
          <a:p>
            <a:pPr lvl="1"/>
            <a:r>
              <a:rPr lang="en-GB" sz="1000" dirty="0">
                <a:solidFill>
                  <a:srgbClr val="0D0D0D"/>
                </a:solidFill>
              </a:rPr>
              <a:t>Time: 8m8s</a:t>
            </a:r>
          </a:p>
          <a:p>
            <a:pPr lvl="1"/>
            <a:r>
              <a:rPr lang="en-GB" sz="1000" dirty="0">
                <a:solidFill>
                  <a:srgbClr val="0D0D0D"/>
                </a:solidFill>
              </a:rPr>
              <a:t>Index (Frame): 198 (12,202)</a:t>
            </a:r>
          </a:p>
          <a:p>
            <a:pPr lvl="1"/>
            <a:r>
              <a:rPr lang="en-GB" sz="1000" dirty="0">
                <a:solidFill>
                  <a:srgbClr val="0D0D0D"/>
                </a:solidFill>
              </a:rPr>
              <a:t>Team: Home</a:t>
            </a:r>
          </a:p>
          <a:p>
            <a:pPr lvl="1"/>
            <a:r>
              <a:rPr lang="en-GB" sz="1000" dirty="0">
                <a:solidFill>
                  <a:srgbClr val="0D0D0D"/>
                </a:solidFill>
              </a:rPr>
              <a:t>Shot-taker: Player 10</a:t>
            </a:r>
          </a:p>
          <a:p>
            <a:pPr lvl="1"/>
            <a:r>
              <a:rPr lang="en-GB" sz="1000" dirty="0">
                <a:solidFill>
                  <a:srgbClr val="0D0D0D"/>
                </a:solidFill>
              </a:rPr>
              <a:t>Head or foot: Foot</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High (2)</a:t>
            </a:r>
          </a:p>
          <a:p>
            <a:pPr lvl="1"/>
            <a:r>
              <a:rPr lang="en-GB" sz="1000" dirty="0">
                <a:solidFill>
                  <a:srgbClr val="0D0D0D"/>
                </a:solidFill>
              </a:rPr>
              <a:t>Subtype: On target-goal</a:t>
            </a:r>
          </a:p>
          <a:p>
            <a:pPr lvl="1"/>
            <a:r>
              <a:rPr lang="en-GB" sz="1000" dirty="0">
                <a:solidFill>
                  <a:srgbClr val="0D0D0D"/>
                </a:solidFill>
              </a:rPr>
              <a:t>Outcome: 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0.235 (rank 6 of 24)</a:t>
            </a:r>
          </a:p>
          <a:p>
            <a:pPr lvl="1"/>
            <a:r>
              <a:rPr lang="en-GB" sz="1000" dirty="0" err="1">
                <a:solidFill>
                  <a:srgbClr val="0D0D0D"/>
                </a:solidFill>
              </a:rPr>
              <a:t>xG</a:t>
            </a:r>
            <a:r>
              <a:rPr lang="en-GB" sz="1000" dirty="0">
                <a:solidFill>
                  <a:srgbClr val="0D0D0D"/>
                </a:solidFill>
              </a:rPr>
              <a:t> (XGB): 0.210 (rank 6 of 24)</a:t>
            </a:r>
          </a:p>
          <a:p>
            <a:pPr marL="0" indent="0">
              <a:buNone/>
            </a:pPr>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First goal to the Home team comes from a cross from outside the box on the right hand side that cuts out all the defending players, to leave a tap-in from 6-yards-out with only the goalkeeper between the ball and the goal.</a:t>
            </a:r>
          </a:p>
          <a:p>
            <a:pPr marL="0" indent="0">
              <a:buNone/>
            </a:pPr>
            <a:endParaRPr lang="en-GB" sz="1000" dirty="0">
              <a:solidFill>
                <a:srgbClr val="0D0D0D"/>
              </a:solidFill>
            </a:endParaRPr>
          </a:p>
        </p:txBody>
      </p:sp>
      <p:sp>
        <p:nvSpPr>
          <p:cNvPr id="31" name="Diamond 30">
            <a:extLst>
              <a:ext uri="{FF2B5EF4-FFF2-40B4-BE49-F238E27FC236}">
                <a16:creationId xmlns:a16="http://schemas.microsoft.com/office/drawing/2014/main" id="{6D88DA29-699E-B74B-8B7A-5608881110A6}"/>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33" name="Picture 32">
            <a:extLst>
              <a:ext uri="{FF2B5EF4-FFF2-40B4-BE49-F238E27FC236}">
                <a16:creationId xmlns:a16="http://schemas.microsoft.com/office/drawing/2014/main" id="{1FBA7B45-A8F8-E84F-9659-84AC78AEC4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7918" y="1222417"/>
            <a:ext cx="6066732" cy="4044488"/>
          </a:xfrm>
          <a:prstGeom prst="rect">
            <a:avLst/>
          </a:prstGeom>
        </p:spPr>
      </p:pic>
    </p:spTree>
    <p:extLst>
      <p:ext uri="{BB962C8B-B14F-4D97-AF65-F5344CB8AC3E}">
        <p14:creationId xmlns:p14="http://schemas.microsoft.com/office/powerpoint/2010/main" val="3826362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502098"/>
            <a:ext cx="7489248" cy="3780771"/>
          </a:xfrm>
        </p:spPr>
        <p:txBody>
          <a:bodyPr lIns="0" tIns="0" rIns="0" bIns="0" anchor="t"/>
          <a:lstStyle/>
          <a:p>
            <a:pPr marL="0" indent="0">
              <a:buNone/>
            </a:pPr>
            <a:r>
              <a:rPr lang="en-GB" sz="1700" b="1" dirty="0">
                <a:solidFill>
                  <a:srgbClr val="00275E"/>
                </a:solidFill>
              </a:rPr>
              <a:t>Building a Chance Quality Model using shots data</a:t>
            </a:r>
            <a:endParaRPr lang="en-GB" sz="1700" dirty="0">
              <a:solidFill>
                <a:srgbClr val="00275E"/>
              </a:solidFill>
            </a:endParaRPr>
          </a:p>
          <a:p>
            <a:pPr marL="0" indent="0">
              <a:buNone/>
            </a:pPr>
            <a:r>
              <a:rPr lang="en-GB" sz="1700" dirty="0">
                <a:solidFill>
                  <a:srgbClr val="262626"/>
                </a:solidFill>
              </a:rPr>
              <a:t>Use the provided shot data that build a Chance Quality Model (CQM) that calculates the probability of a shot resulting in a goal.</a:t>
            </a:r>
          </a:p>
          <a:p>
            <a:pPr marL="0" indent="0">
              <a:buNone/>
            </a:pPr>
            <a:endParaRPr lang="en-GB" sz="1700" dirty="0">
              <a:solidFill>
                <a:srgbClr val="262626"/>
              </a:solidFill>
            </a:endParaRPr>
          </a:p>
          <a:p>
            <a:pPr marL="0" indent="0">
              <a:buNone/>
            </a:pPr>
            <a:endParaRPr lang="en-GB" sz="1700" dirty="0">
              <a:solidFill>
                <a:srgbClr val="262626"/>
              </a:solidFill>
            </a:endParaRPr>
          </a:p>
          <a:p>
            <a:pPr marL="0" indent="0">
              <a:buNone/>
            </a:pPr>
            <a:endParaRPr lang="en-GB" sz="1700" dirty="0">
              <a:solidFill>
                <a:srgbClr val="262626"/>
              </a:solidFill>
            </a:endParaRPr>
          </a:p>
          <a:p>
            <a:pPr marL="0" indent="0">
              <a:buNone/>
            </a:pPr>
            <a:r>
              <a:rPr lang="en-GB" sz="1700" b="1" dirty="0">
                <a:solidFill>
                  <a:srgbClr val="00275E"/>
                </a:solidFill>
              </a:rPr>
              <a:t>Analysis of the Metrica Sports Sample Data</a:t>
            </a:r>
          </a:p>
          <a:p>
            <a:pPr marL="0" indent="0">
              <a:buNone/>
            </a:pPr>
            <a:r>
              <a:rPr lang="en-GB" sz="1700" dirty="0">
                <a:solidFill>
                  <a:srgbClr val="262626"/>
                </a:solidFill>
              </a:rPr>
              <a:t>Analyse the shooting opportunities for each team in game two of the sample Metrica Sports Tracking and Event data, making use of the trained CQM, to determine which team deserved to win the game.</a:t>
            </a:r>
            <a:endParaRPr lang="en-GB" sz="170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Part 1 and 2 of the data challenge as outlined in the brief</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Brief</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36780"/>
            <a:ext cx="11417300" cy="480520"/>
          </a:xfrm>
        </p:spPr>
        <p:txBody>
          <a:bodyPr/>
          <a:lstStyle/>
          <a:p>
            <a:r>
              <a:rPr lang="en-US" sz="900" dirty="0"/>
              <a:t>Expected Goals images taken from both David Sumpter’s Friend of Tracking seminar: ‘</a:t>
            </a:r>
            <a:r>
              <a:rPr lang="en-GB" sz="900" dirty="0"/>
              <a:t>How to Build An Expected Goals Model 1: Data and Model (</a:t>
            </a:r>
            <a:r>
              <a:rPr lang="en-US" sz="900" dirty="0">
                <a:hlinkClick r:id="rId3"/>
              </a:rPr>
              <a:t>https://www.youtube.com/watch?v=bpjLyFyLlXs</a:t>
            </a:r>
            <a:r>
              <a:rPr lang="en-US" sz="900" dirty="0"/>
              <a:t>).</a:t>
            </a:r>
            <a:endParaRPr lang="en-GB" sz="900" dirty="0"/>
          </a:p>
          <a:p>
            <a:r>
              <a:rPr lang="en-GB" sz="900" dirty="0"/>
              <a:t>All code for this challenge: </a:t>
            </a:r>
            <a:r>
              <a:rPr lang="en-GB" sz="900" dirty="0">
                <a:hlinkClick r:id="rId4"/>
              </a:rPr>
              <a:t>https://github.com/eddwebster/mcfc_submission/tree/master/notebooks/</a:t>
            </a:r>
            <a:r>
              <a:rPr lang="en-US" sz="900" dirty="0"/>
              <a:t>.</a:t>
            </a:r>
            <a:endParaRPr lang="en-GB"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US" sz="900" dirty="0"/>
              <a:t>.</a:t>
            </a:r>
            <a:endParaRPr lang="en-GB" sz="900" dirty="0">
              <a:solidFill>
                <a:schemeClr val="bg1">
                  <a:lumMod val="50000"/>
                </a:schemeClr>
              </a:solidFill>
            </a:endParaRPr>
          </a:p>
        </p:txBody>
      </p:sp>
      <p:sp>
        <p:nvSpPr>
          <p:cNvPr id="3" name="Oval 2">
            <a:extLst>
              <a:ext uri="{FF2B5EF4-FFF2-40B4-BE49-F238E27FC236}">
                <a16:creationId xmlns:a16="http://schemas.microsoft.com/office/drawing/2014/main" id="{5E55E50B-B0B7-4EE8-9D84-28C118D11A85}"/>
              </a:ext>
            </a:extLst>
          </p:cNvPr>
          <p:cNvSpPr/>
          <p:nvPr/>
        </p:nvSpPr>
        <p:spPr>
          <a:xfrm>
            <a:off x="395261" y="150209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3035708"/>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22" name="Picture 21">
            <a:extLst>
              <a:ext uri="{FF2B5EF4-FFF2-40B4-BE49-F238E27FC236}">
                <a16:creationId xmlns:a16="http://schemas.microsoft.com/office/drawing/2014/main" id="{8E16CAEE-4E9F-2649-8CAB-07E405908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2088" y="1511748"/>
            <a:ext cx="3082664" cy="1541332"/>
          </a:xfrm>
          <a:prstGeom prst="rect">
            <a:avLst/>
          </a:prstGeom>
        </p:spPr>
      </p:pic>
      <p:pic>
        <p:nvPicPr>
          <p:cNvPr id="23" name="Picture 22">
            <a:extLst>
              <a:ext uri="{FF2B5EF4-FFF2-40B4-BE49-F238E27FC236}">
                <a16:creationId xmlns:a16="http://schemas.microsoft.com/office/drawing/2014/main" id="{5D072720-A666-EE44-B414-6E86E03BA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2088" y="3177199"/>
            <a:ext cx="3082664" cy="2105670"/>
          </a:xfrm>
          <a:prstGeom prst="rect">
            <a:avLst/>
          </a:prstGeom>
        </p:spPr>
      </p:pic>
    </p:spTree>
    <p:extLst>
      <p:ext uri="{BB962C8B-B14F-4D97-AF65-F5344CB8AC3E}">
        <p14:creationId xmlns:p14="http://schemas.microsoft.com/office/powerpoint/2010/main" val="2731715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second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3/8  - Goal 2 of 5 (Shot 7)</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99638"/>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7</a:t>
            </a:r>
          </a:p>
          <a:p>
            <a:pPr lvl="1"/>
            <a:r>
              <a:rPr lang="en-GB" sz="1000" dirty="0">
                <a:solidFill>
                  <a:srgbClr val="0D0D0D"/>
                </a:solidFill>
              </a:rPr>
              <a:t>Time: 35m22s</a:t>
            </a:r>
          </a:p>
          <a:p>
            <a:pPr lvl="1"/>
            <a:r>
              <a:rPr lang="en-GB" sz="1000" dirty="0">
                <a:solidFill>
                  <a:srgbClr val="0D0D0D"/>
                </a:solidFill>
              </a:rPr>
              <a:t>Index (Frame): 823 (53,049)</a:t>
            </a:r>
          </a:p>
          <a:p>
            <a:pPr lvl="1"/>
            <a:r>
              <a:rPr lang="en-GB" sz="1000" dirty="0">
                <a:solidFill>
                  <a:srgbClr val="0D0D0D"/>
                </a:solidFill>
              </a:rPr>
              <a:t>Team: Away</a:t>
            </a:r>
          </a:p>
          <a:p>
            <a:pPr lvl="1"/>
            <a:r>
              <a:rPr lang="en-GB" sz="1000" dirty="0">
                <a:solidFill>
                  <a:srgbClr val="0D0D0D"/>
                </a:solidFill>
              </a:rPr>
              <a:t>Shot-taker: Player 24</a:t>
            </a:r>
          </a:p>
          <a:p>
            <a:pPr lvl="1"/>
            <a:r>
              <a:rPr lang="en-GB" sz="1000" dirty="0">
                <a:solidFill>
                  <a:srgbClr val="0D0D0D"/>
                </a:solidFill>
              </a:rPr>
              <a:t>Head or foot: Foot</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Low (1)</a:t>
            </a:r>
          </a:p>
          <a:p>
            <a:pPr lvl="1"/>
            <a:r>
              <a:rPr lang="en-GB" sz="1000" dirty="0">
                <a:solidFill>
                  <a:srgbClr val="0D0D0D"/>
                </a:solidFill>
              </a:rPr>
              <a:t>Subtype: On target-goal</a:t>
            </a:r>
          </a:p>
          <a:p>
            <a:pPr lvl="1"/>
            <a:r>
              <a:rPr lang="en-GB" sz="1000" dirty="0">
                <a:solidFill>
                  <a:srgbClr val="0D0D0D"/>
                </a:solidFill>
              </a:rPr>
              <a:t>Outcome: 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0.379 (rank 3 of 24)</a:t>
            </a:r>
          </a:p>
          <a:p>
            <a:pPr lvl="1"/>
            <a:r>
              <a:rPr lang="en-GB" sz="1000" dirty="0" err="1">
                <a:solidFill>
                  <a:srgbClr val="0D0D0D"/>
                </a:solidFill>
              </a:rPr>
              <a:t>xG</a:t>
            </a:r>
            <a:r>
              <a:rPr lang="en-GB" sz="1000" dirty="0">
                <a:solidFill>
                  <a:srgbClr val="0D0D0D"/>
                </a:solidFill>
              </a:rPr>
              <a:t> (XGB): 0.282 (rank 4 of 24)</a:t>
            </a:r>
          </a:p>
          <a:p>
            <a:pPr marL="0" indent="0">
              <a:buNone/>
            </a:pPr>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First goal to the Away team and the 2</a:t>
            </a:r>
            <a:r>
              <a:rPr lang="en-GB" sz="1000" baseline="30000" dirty="0">
                <a:solidFill>
                  <a:srgbClr val="0D0D0D"/>
                </a:solidFill>
              </a:rPr>
              <a:t>nd</a:t>
            </a:r>
            <a:r>
              <a:rPr lang="en-GB" sz="1000" dirty="0">
                <a:solidFill>
                  <a:srgbClr val="0D0D0D"/>
                </a:solidFill>
              </a:rPr>
              <a:t> goal in the match comes from a cross around 12-yards-out inside the right-hand side of the box cuts out all the defending players, to leave a tap-in from 8-9-yards-out with only the goalkeeper between the ball and the goal.</a:t>
            </a:r>
          </a:p>
          <a:p>
            <a:pPr marL="0" indent="0">
              <a:buNone/>
            </a:pPr>
            <a:endParaRPr lang="en-GB" sz="1000" dirty="0">
              <a:solidFill>
                <a:srgbClr val="0D0D0D"/>
              </a:solidFill>
            </a:endParaRPr>
          </a:p>
        </p:txBody>
      </p:sp>
      <p:sp>
        <p:nvSpPr>
          <p:cNvPr id="11" name="Diamond 10">
            <a:extLst>
              <a:ext uri="{FF2B5EF4-FFF2-40B4-BE49-F238E27FC236}">
                <a16:creationId xmlns:a16="http://schemas.microsoft.com/office/drawing/2014/main" id="{3B7CEB03-D8E8-4547-8888-5F0996059E5D}"/>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15" name="Picture 14">
            <a:extLst>
              <a:ext uri="{FF2B5EF4-FFF2-40B4-BE49-F238E27FC236}">
                <a16:creationId xmlns:a16="http://schemas.microsoft.com/office/drawing/2014/main" id="{16D763BF-E38C-3C44-9574-96C370C22F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9224" y="1232792"/>
            <a:ext cx="6065426" cy="4043617"/>
          </a:xfrm>
          <a:prstGeom prst="rect">
            <a:avLst/>
          </a:prstGeom>
        </p:spPr>
      </p:pic>
    </p:spTree>
    <p:extLst>
      <p:ext uri="{BB962C8B-B14F-4D97-AF65-F5344CB8AC3E}">
        <p14:creationId xmlns:p14="http://schemas.microsoft.com/office/powerpoint/2010/main" val="3684913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third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4/8  - Goal 3 of 5 (Shot 13)</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04798"/>
            <a:ext cx="5520080" cy="4122979"/>
          </a:xfrm>
        </p:spPr>
        <p:txBody>
          <a:bodyPr lIns="0" tIns="0" rIns="0" bIns="0" anchor="t">
            <a:noAutofit/>
          </a:bodyPr>
          <a:lstStyle/>
          <a:p>
            <a:r>
              <a:rPr lang="en-GB" sz="980" b="1" dirty="0">
                <a:solidFill>
                  <a:srgbClr val="0D0D0D"/>
                </a:solidFill>
              </a:rPr>
              <a:t>Shot details:</a:t>
            </a:r>
          </a:p>
          <a:p>
            <a:pPr lvl="1"/>
            <a:r>
              <a:rPr lang="en-GB" sz="980" dirty="0">
                <a:solidFill>
                  <a:srgbClr val="0D0D0D"/>
                </a:solidFill>
              </a:rPr>
              <a:t>Shot no. (of 24): 13</a:t>
            </a:r>
          </a:p>
          <a:p>
            <a:pPr lvl="1"/>
            <a:r>
              <a:rPr lang="en-GB" sz="980" dirty="0">
                <a:solidFill>
                  <a:srgbClr val="0D0D0D"/>
                </a:solidFill>
              </a:rPr>
              <a:t>Time: 49m19s</a:t>
            </a:r>
          </a:p>
          <a:p>
            <a:pPr lvl="1"/>
            <a:r>
              <a:rPr lang="en-GB" sz="980" dirty="0">
                <a:solidFill>
                  <a:srgbClr val="0D0D0D"/>
                </a:solidFill>
              </a:rPr>
              <a:t>Index (Frame): 1,118 (73,983)</a:t>
            </a:r>
          </a:p>
          <a:p>
            <a:pPr lvl="1"/>
            <a:r>
              <a:rPr lang="en-GB" sz="980" dirty="0">
                <a:solidFill>
                  <a:srgbClr val="0D0D0D"/>
                </a:solidFill>
              </a:rPr>
              <a:t>Team: Home</a:t>
            </a:r>
          </a:p>
          <a:p>
            <a:pPr lvl="1"/>
            <a:r>
              <a:rPr lang="en-GB" sz="980" dirty="0">
                <a:solidFill>
                  <a:srgbClr val="0D0D0D"/>
                </a:solidFill>
              </a:rPr>
              <a:t>Shot-taker: Player 9</a:t>
            </a:r>
          </a:p>
          <a:p>
            <a:pPr lvl="1"/>
            <a:r>
              <a:rPr lang="en-GB" sz="980" dirty="0">
                <a:solidFill>
                  <a:srgbClr val="0D0D0D"/>
                </a:solidFill>
              </a:rPr>
              <a:t>Head or foot: Head</a:t>
            </a:r>
          </a:p>
          <a:p>
            <a:pPr lvl="1"/>
            <a:r>
              <a:rPr lang="en-GB" sz="980" dirty="0">
                <a:solidFill>
                  <a:srgbClr val="0D0D0D"/>
                </a:solidFill>
              </a:rPr>
              <a:t>Number of intervening opponents: 2</a:t>
            </a:r>
          </a:p>
          <a:p>
            <a:pPr lvl="1"/>
            <a:r>
              <a:rPr lang="en-GB" sz="980" dirty="0">
                <a:solidFill>
                  <a:srgbClr val="0D0D0D"/>
                </a:solidFill>
              </a:rPr>
              <a:t>Number of intervening teammates: 0</a:t>
            </a:r>
          </a:p>
          <a:p>
            <a:pPr lvl="1"/>
            <a:r>
              <a:rPr lang="en-GB" sz="980" dirty="0">
                <a:solidFill>
                  <a:srgbClr val="0D0D0D"/>
                </a:solidFill>
              </a:rPr>
              <a:t>Interference on shooter (players):  Medium (2)</a:t>
            </a:r>
          </a:p>
          <a:p>
            <a:pPr lvl="1"/>
            <a:r>
              <a:rPr lang="en-GB" sz="980" dirty="0">
                <a:solidFill>
                  <a:srgbClr val="0D0D0D"/>
                </a:solidFill>
              </a:rPr>
              <a:t>Subtype: On target-goal</a:t>
            </a:r>
          </a:p>
          <a:p>
            <a:pPr lvl="1"/>
            <a:r>
              <a:rPr lang="en-GB" sz="980" dirty="0">
                <a:solidFill>
                  <a:srgbClr val="0D0D0D"/>
                </a:solidFill>
              </a:rPr>
              <a:t>Outcome: Goal</a:t>
            </a:r>
          </a:p>
          <a:p>
            <a:pPr lvl="1"/>
            <a:r>
              <a:rPr lang="en-GB" sz="980" dirty="0">
                <a:solidFill>
                  <a:srgbClr val="0D0D0D"/>
                </a:solidFill>
              </a:rPr>
              <a:t>Penalty?: No</a:t>
            </a:r>
          </a:p>
          <a:p>
            <a:pPr lvl="1"/>
            <a:r>
              <a:rPr lang="en-GB" sz="980" dirty="0">
                <a:solidFill>
                  <a:srgbClr val="0D0D0D"/>
                </a:solidFill>
              </a:rPr>
              <a:t>Direct Freekick: No</a:t>
            </a:r>
          </a:p>
          <a:p>
            <a:pPr lvl="1"/>
            <a:r>
              <a:rPr lang="en-GB" sz="980" dirty="0" err="1">
                <a:solidFill>
                  <a:srgbClr val="0D0D0D"/>
                </a:solidFill>
              </a:rPr>
              <a:t>xG</a:t>
            </a:r>
            <a:r>
              <a:rPr lang="en-GB" sz="980" dirty="0">
                <a:solidFill>
                  <a:srgbClr val="0D0D0D"/>
                </a:solidFill>
              </a:rPr>
              <a:t> (LR): 0.251 (rank 5 of 24)</a:t>
            </a:r>
          </a:p>
          <a:p>
            <a:pPr lvl="1"/>
            <a:r>
              <a:rPr lang="en-GB" sz="980" dirty="0" err="1">
                <a:solidFill>
                  <a:srgbClr val="0D0D0D"/>
                </a:solidFill>
              </a:rPr>
              <a:t>xG</a:t>
            </a:r>
            <a:r>
              <a:rPr lang="en-GB" sz="980" dirty="0">
                <a:solidFill>
                  <a:srgbClr val="0D0D0D"/>
                </a:solidFill>
              </a:rPr>
              <a:t> (XGB): 0.363 (rank 3 of 24)</a:t>
            </a:r>
          </a:p>
          <a:p>
            <a:pPr lvl="1"/>
            <a:endParaRPr lang="en-GB" sz="980" dirty="0">
              <a:solidFill>
                <a:srgbClr val="0D0D0D"/>
              </a:solidFill>
            </a:endParaRPr>
          </a:p>
          <a:p>
            <a:r>
              <a:rPr lang="en-GB" sz="980" b="1" dirty="0">
                <a:solidFill>
                  <a:srgbClr val="0D0D0D"/>
                </a:solidFill>
              </a:rPr>
              <a:t>Video: </a:t>
            </a:r>
            <a:r>
              <a:rPr lang="en-GB" sz="980" dirty="0">
                <a:solidFill>
                  <a:srgbClr val="0D0D0D"/>
                </a:solidFill>
              </a:rPr>
              <a:t>[</a:t>
            </a:r>
            <a:r>
              <a:rPr lang="en-GB" sz="980" dirty="0">
                <a:solidFill>
                  <a:srgbClr val="0D0D0D"/>
                </a:solidFill>
                <a:hlinkClick r:id="rId8"/>
              </a:rPr>
              <a:t>link</a:t>
            </a:r>
            <a:r>
              <a:rPr lang="en-GB" sz="980" dirty="0">
                <a:solidFill>
                  <a:srgbClr val="0D0D0D"/>
                </a:solidFill>
              </a:rPr>
              <a:t>]</a:t>
            </a:r>
          </a:p>
          <a:p>
            <a:endParaRPr lang="en-GB" sz="980" dirty="0">
              <a:solidFill>
                <a:srgbClr val="0D0D0D"/>
              </a:solidFill>
            </a:endParaRPr>
          </a:p>
          <a:p>
            <a:r>
              <a:rPr lang="en-GB" sz="980" b="1" dirty="0">
                <a:solidFill>
                  <a:srgbClr val="0D0D0D"/>
                </a:solidFill>
              </a:rPr>
              <a:t>Analysis:</a:t>
            </a:r>
          </a:p>
          <a:p>
            <a:pPr marL="287993" lvl="1" indent="0">
              <a:buNone/>
            </a:pPr>
            <a:r>
              <a:rPr lang="en-GB" sz="980" dirty="0">
                <a:solidFill>
                  <a:srgbClr val="0D0D0D"/>
                </a:solidFill>
              </a:rPr>
              <a:t>Second goal to the Away team and the 3</a:t>
            </a:r>
            <a:r>
              <a:rPr lang="en-GB" sz="980" baseline="30000" dirty="0">
                <a:solidFill>
                  <a:srgbClr val="0D0D0D"/>
                </a:solidFill>
              </a:rPr>
              <a:t>rd</a:t>
            </a:r>
            <a:r>
              <a:rPr lang="en-GB" sz="980" dirty="0">
                <a:solidFill>
                  <a:srgbClr val="0D0D0D"/>
                </a:solidFill>
              </a:rPr>
              <a:t> goal in the match comes from a cross around 12-yards-out just inside the left-hand side of the box that cuts out all the defending players, to leave a tap-in from 6 yards out with only the goalkeeper and a defender on the near post between the ball and the goal.</a:t>
            </a:r>
          </a:p>
          <a:p>
            <a:pPr marL="0" indent="0">
              <a:buNone/>
            </a:pPr>
            <a:endParaRPr lang="en-GB" sz="980" dirty="0">
              <a:solidFill>
                <a:srgbClr val="0D0D0D"/>
              </a:solidFill>
            </a:endParaRPr>
          </a:p>
        </p:txBody>
      </p:sp>
      <p:sp>
        <p:nvSpPr>
          <p:cNvPr id="11" name="Diamond 10">
            <a:extLst>
              <a:ext uri="{FF2B5EF4-FFF2-40B4-BE49-F238E27FC236}">
                <a16:creationId xmlns:a16="http://schemas.microsoft.com/office/drawing/2014/main" id="{B44A023F-B364-0648-AF6D-562DE1643750}"/>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13" name="Picture 12">
            <a:extLst>
              <a:ext uri="{FF2B5EF4-FFF2-40B4-BE49-F238E27FC236}">
                <a16:creationId xmlns:a16="http://schemas.microsoft.com/office/drawing/2014/main" id="{903BFD82-1237-1249-91E6-6BC238F669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7428" y="1204799"/>
            <a:ext cx="6049790" cy="4033193"/>
          </a:xfrm>
          <a:prstGeom prst="rect">
            <a:avLst/>
          </a:prstGeom>
        </p:spPr>
      </p:pic>
    </p:spTree>
    <p:extLst>
      <p:ext uri="{BB962C8B-B14F-4D97-AF65-F5344CB8AC3E}">
        <p14:creationId xmlns:p14="http://schemas.microsoft.com/office/powerpoint/2010/main" val="238722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forth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5/8  - Goal 4 of 5 (Shot 18)</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24836"/>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18</a:t>
            </a:r>
          </a:p>
          <a:p>
            <a:pPr lvl="1"/>
            <a:r>
              <a:rPr lang="en-GB" sz="1000" dirty="0">
                <a:solidFill>
                  <a:srgbClr val="0D0D0D"/>
                </a:solidFill>
              </a:rPr>
              <a:t>Time: 76m40s</a:t>
            </a:r>
          </a:p>
          <a:p>
            <a:pPr lvl="1"/>
            <a:r>
              <a:rPr lang="en-GB" sz="1000" dirty="0">
                <a:solidFill>
                  <a:srgbClr val="0D0D0D"/>
                </a:solidFill>
              </a:rPr>
              <a:t>Index (Frame): 1,671 (115,009)</a:t>
            </a:r>
          </a:p>
          <a:p>
            <a:pPr lvl="1"/>
            <a:r>
              <a:rPr lang="en-GB" sz="1000" dirty="0">
                <a:solidFill>
                  <a:srgbClr val="0D0D0D"/>
                </a:solidFill>
              </a:rPr>
              <a:t>Team: Away</a:t>
            </a:r>
          </a:p>
          <a:p>
            <a:pPr lvl="1"/>
            <a:r>
              <a:rPr lang="en-GB" sz="1000" dirty="0">
                <a:solidFill>
                  <a:srgbClr val="0D0D0D"/>
                </a:solidFill>
              </a:rPr>
              <a:t>Shot-taker: Player 20</a:t>
            </a:r>
          </a:p>
          <a:p>
            <a:pPr lvl="1"/>
            <a:r>
              <a:rPr lang="en-GB" sz="1000" dirty="0">
                <a:solidFill>
                  <a:srgbClr val="0D0D0D"/>
                </a:solidFill>
              </a:rPr>
              <a:t>Head or foot: Foot</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Low (0)</a:t>
            </a:r>
          </a:p>
          <a:p>
            <a:pPr lvl="1"/>
            <a:r>
              <a:rPr lang="en-GB" sz="1000" dirty="0">
                <a:solidFill>
                  <a:srgbClr val="0D0D0D"/>
                </a:solidFill>
              </a:rPr>
              <a:t>Subtype: On target-goal</a:t>
            </a:r>
          </a:p>
          <a:p>
            <a:pPr lvl="1"/>
            <a:r>
              <a:rPr lang="en-GB" sz="1000" dirty="0">
                <a:solidFill>
                  <a:srgbClr val="0D0D0D"/>
                </a:solidFill>
              </a:rPr>
              <a:t>Outcome: Goal</a:t>
            </a:r>
          </a:p>
          <a:p>
            <a:pPr lvl="1"/>
            <a:r>
              <a:rPr lang="en-GB" sz="1000" dirty="0">
                <a:solidFill>
                  <a:srgbClr val="0D0D0D"/>
                </a:solidFill>
              </a:rPr>
              <a:t>Penalty?: Yes</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0.760 (as defined by StatsBomb) (rank 1 of 24)</a:t>
            </a:r>
          </a:p>
          <a:p>
            <a:pPr lvl="1"/>
            <a:r>
              <a:rPr lang="en-GB" sz="1000" dirty="0" err="1">
                <a:solidFill>
                  <a:srgbClr val="0D0D0D"/>
                </a:solidFill>
              </a:rPr>
              <a:t>xG</a:t>
            </a:r>
            <a:r>
              <a:rPr lang="en-GB" sz="1000" dirty="0">
                <a:solidFill>
                  <a:srgbClr val="0D0D0D"/>
                </a:solidFill>
              </a:rPr>
              <a:t> (XGB): 0.760 (as defined by StatsBomb) (rank 1 of 24)</a:t>
            </a:r>
          </a:p>
          <a:p>
            <a:pPr lvl="1"/>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Second goal to the Away team and the 4</a:t>
            </a:r>
            <a:r>
              <a:rPr lang="en-GB" sz="1000" baseline="30000" dirty="0">
                <a:solidFill>
                  <a:srgbClr val="0D0D0D"/>
                </a:solidFill>
              </a:rPr>
              <a:t>th</a:t>
            </a:r>
            <a:r>
              <a:rPr lang="en-GB" sz="1000" dirty="0">
                <a:solidFill>
                  <a:srgbClr val="0D0D0D"/>
                </a:solidFill>
              </a:rPr>
              <a:t> goal in the match comes from a penalty.</a:t>
            </a:r>
          </a:p>
        </p:txBody>
      </p:sp>
      <p:sp>
        <p:nvSpPr>
          <p:cNvPr id="11" name="Diamond 10">
            <a:extLst>
              <a:ext uri="{FF2B5EF4-FFF2-40B4-BE49-F238E27FC236}">
                <a16:creationId xmlns:a16="http://schemas.microsoft.com/office/drawing/2014/main" id="{2C0E4188-69A2-8C47-AA46-7F9A203AA649}"/>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13" name="Picture 12">
            <a:extLst>
              <a:ext uri="{FF2B5EF4-FFF2-40B4-BE49-F238E27FC236}">
                <a16:creationId xmlns:a16="http://schemas.microsoft.com/office/drawing/2014/main" id="{1F9DC5C1-52DC-784E-B705-4AC5DE4095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9009" y="1232793"/>
            <a:ext cx="6035641" cy="4023760"/>
          </a:xfrm>
          <a:prstGeom prst="rect">
            <a:avLst/>
          </a:prstGeom>
        </p:spPr>
      </p:pic>
    </p:spTree>
    <p:extLst>
      <p:ext uri="{BB962C8B-B14F-4D97-AF65-F5344CB8AC3E}">
        <p14:creationId xmlns:p14="http://schemas.microsoft.com/office/powerpoint/2010/main" val="1142097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fifth of the five goals scored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6/8  - Goal 5 of 5 (Shot 20)</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1"/>
            <a:ext cx="5355905" cy="4043347"/>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20</a:t>
            </a:r>
          </a:p>
          <a:p>
            <a:pPr lvl="1"/>
            <a:r>
              <a:rPr lang="en-GB" sz="1000" dirty="0">
                <a:solidFill>
                  <a:srgbClr val="0D0D0D"/>
                </a:solidFill>
              </a:rPr>
              <a:t>Time: 80m41s</a:t>
            </a:r>
          </a:p>
          <a:p>
            <a:pPr lvl="1"/>
            <a:r>
              <a:rPr lang="en-GB" sz="1000" dirty="0">
                <a:solidFill>
                  <a:srgbClr val="0D0D0D"/>
                </a:solidFill>
              </a:rPr>
              <a:t>Index (Frame): 1,723 (121,027)</a:t>
            </a:r>
          </a:p>
          <a:p>
            <a:pPr lvl="1"/>
            <a:r>
              <a:rPr lang="en-GB" sz="1000" dirty="0">
                <a:solidFill>
                  <a:srgbClr val="0D0D0D"/>
                </a:solidFill>
              </a:rPr>
              <a:t>Team: Home</a:t>
            </a:r>
          </a:p>
          <a:p>
            <a:pPr lvl="1"/>
            <a:r>
              <a:rPr lang="en-GB" sz="1000" dirty="0">
                <a:solidFill>
                  <a:srgbClr val="0D0D0D"/>
                </a:solidFill>
              </a:rPr>
              <a:t>Shot-taker: Player 12</a:t>
            </a:r>
          </a:p>
          <a:p>
            <a:pPr lvl="1"/>
            <a:r>
              <a:rPr lang="en-GB" sz="1000" dirty="0">
                <a:solidFill>
                  <a:srgbClr val="0D0D0D"/>
                </a:solidFill>
              </a:rPr>
              <a:t>Head or foot: Foot</a:t>
            </a:r>
          </a:p>
          <a:p>
            <a:pPr lvl="1"/>
            <a:r>
              <a:rPr lang="en-GB" sz="1000" dirty="0">
                <a:solidFill>
                  <a:srgbClr val="0D0D0D"/>
                </a:solidFill>
              </a:rPr>
              <a:t>Number of intervening opponents: 2</a:t>
            </a:r>
          </a:p>
          <a:p>
            <a:pPr lvl="1"/>
            <a:r>
              <a:rPr lang="en-GB" sz="1000" dirty="0">
                <a:solidFill>
                  <a:srgbClr val="0D0D0D"/>
                </a:solidFill>
              </a:rPr>
              <a:t>Number of intervening teammates: 0</a:t>
            </a:r>
          </a:p>
          <a:p>
            <a:pPr lvl="1"/>
            <a:r>
              <a:rPr lang="en-GB" sz="1000" dirty="0">
                <a:solidFill>
                  <a:srgbClr val="0D0D0D"/>
                </a:solidFill>
              </a:rPr>
              <a:t>Interference on shooter (players): High (2)</a:t>
            </a:r>
          </a:p>
          <a:p>
            <a:pPr lvl="1"/>
            <a:r>
              <a:rPr lang="en-GB" sz="1000" dirty="0">
                <a:solidFill>
                  <a:srgbClr val="0D0D0D"/>
                </a:solidFill>
              </a:rPr>
              <a:t>Subtype: On target-goal</a:t>
            </a:r>
          </a:p>
          <a:p>
            <a:pPr lvl="1"/>
            <a:r>
              <a:rPr lang="en-GB" sz="1000" dirty="0">
                <a:solidFill>
                  <a:srgbClr val="0D0D0D"/>
                </a:solidFill>
              </a:rPr>
              <a:t>Outcome: 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0.054 (rank 13 of 24)</a:t>
            </a:r>
          </a:p>
          <a:p>
            <a:pPr lvl="1"/>
            <a:r>
              <a:rPr lang="en-GB" sz="1000" dirty="0" err="1">
                <a:solidFill>
                  <a:srgbClr val="0D0D0D"/>
                </a:solidFill>
              </a:rPr>
              <a:t>xG</a:t>
            </a:r>
            <a:r>
              <a:rPr lang="en-GB" sz="1000" dirty="0">
                <a:solidFill>
                  <a:srgbClr val="0D0D0D"/>
                </a:solidFill>
              </a:rPr>
              <a:t> (XGB): 0.074 (rank 13 of 24)</a:t>
            </a:r>
          </a:p>
          <a:p>
            <a:pPr marL="0" indent="0">
              <a:buNone/>
            </a:pPr>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Third goal to the Away team and the 5</a:t>
            </a:r>
            <a:r>
              <a:rPr lang="en-GB" sz="1000" baseline="30000" dirty="0">
                <a:solidFill>
                  <a:srgbClr val="0D0D0D"/>
                </a:solidFill>
              </a:rPr>
              <a:t>th</a:t>
            </a:r>
            <a:r>
              <a:rPr lang="en-GB" sz="1000" dirty="0">
                <a:solidFill>
                  <a:srgbClr val="0D0D0D"/>
                </a:solidFill>
              </a:rPr>
              <a:t> and final goal in the match comes from a long shot from around 30-yards out, with two players, the goalkeeper and a defender obstructing the goal and two defending players pressuring the shot taker.</a:t>
            </a:r>
          </a:p>
        </p:txBody>
      </p:sp>
      <p:sp>
        <p:nvSpPr>
          <p:cNvPr id="11" name="Diamond 10">
            <a:extLst>
              <a:ext uri="{FF2B5EF4-FFF2-40B4-BE49-F238E27FC236}">
                <a16:creationId xmlns:a16="http://schemas.microsoft.com/office/drawing/2014/main" id="{7C44BB1E-3DAF-CC4E-83EB-C7E9B2D8825E}"/>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4" name="Picture 3">
            <a:extLst>
              <a:ext uri="{FF2B5EF4-FFF2-40B4-BE49-F238E27FC236}">
                <a16:creationId xmlns:a16="http://schemas.microsoft.com/office/drawing/2014/main" id="{F37EB5A1-1F1C-7245-8B66-B4CBDDC5AB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9630" y="1232792"/>
            <a:ext cx="6065020" cy="4043347"/>
          </a:xfrm>
          <a:prstGeom prst="rect">
            <a:avLst/>
          </a:prstGeom>
        </p:spPr>
      </p:pic>
    </p:spTree>
    <p:extLst>
      <p:ext uri="{BB962C8B-B14F-4D97-AF65-F5344CB8AC3E}">
        <p14:creationId xmlns:p14="http://schemas.microsoft.com/office/powerpoint/2010/main" val="3715333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9</a:t>
            </a:r>
            <a:r>
              <a:rPr lang="en-GB" sz="1700" baseline="30000" dirty="0">
                <a:solidFill>
                  <a:srgbClr val="00275E"/>
                </a:solidFill>
              </a:rPr>
              <a:t>th</a:t>
            </a:r>
            <a:r>
              <a:rPr lang="en-GB" sz="1700" dirty="0">
                <a:solidFill>
                  <a:srgbClr val="00275E"/>
                </a:solidFill>
              </a:rPr>
              <a:t> shot (no goal)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7/8  - Shot 9</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1"/>
            <a:ext cx="5355905" cy="4034113"/>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9</a:t>
            </a:r>
          </a:p>
          <a:p>
            <a:pPr lvl="1"/>
            <a:r>
              <a:rPr lang="en-GB" sz="1000" dirty="0">
                <a:solidFill>
                  <a:srgbClr val="0D0D0D"/>
                </a:solidFill>
              </a:rPr>
              <a:t>Time: 37m39s</a:t>
            </a:r>
          </a:p>
          <a:p>
            <a:pPr lvl="1"/>
            <a:r>
              <a:rPr lang="en-GB" sz="1000" dirty="0">
                <a:solidFill>
                  <a:srgbClr val="0D0D0D"/>
                </a:solidFill>
              </a:rPr>
              <a:t>Index (Frame): 962 (63,362)</a:t>
            </a:r>
          </a:p>
          <a:p>
            <a:pPr lvl="1"/>
            <a:r>
              <a:rPr lang="en-GB" sz="1000" dirty="0">
                <a:solidFill>
                  <a:srgbClr val="0D0D0D"/>
                </a:solidFill>
              </a:rPr>
              <a:t>Team: Away</a:t>
            </a:r>
          </a:p>
          <a:p>
            <a:pPr lvl="1"/>
            <a:r>
              <a:rPr lang="en-GB" sz="1000" dirty="0">
                <a:solidFill>
                  <a:srgbClr val="0D0D0D"/>
                </a:solidFill>
              </a:rPr>
              <a:t>Shot-taker: Player 23</a:t>
            </a:r>
          </a:p>
          <a:p>
            <a:pPr lvl="1"/>
            <a:r>
              <a:rPr lang="en-GB" sz="1000" dirty="0">
                <a:solidFill>
                  <a:srgbClr val="0D0D0D"/>
                </a:solidFill>
              </a:rPr>
              <a:t>Head or foot: Foot</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Medium (1)</a:t>
            </a:r>
          </a:p>
          <a:p>
            <a:pPr lvl="1"/>
            <a:r>
              <a:rPr lang="en-GB" sz="1000" dirty="0">
                <a:solidFill>
                  <a:srgbClr val="0D0D0D"/>
                </a:solidFill>
              </a:rPr>
              <a:t>Subtype: Off target-head-out</a:t>
            </a:r>
          </a:p>
          <a:p>
            <a:pPr lvl="1"/>
            <a:r>
              <a:rPr lang="en-GB" sz="1000" dirty="0">
                <a:solidFill>
                  <a:srgbClr val="0D0D0D"/>
                </a:solidFill>
              </a:rPr>
              <a:t>Outcome: No-goal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0.450 (rank 4 of 24)</a:t>
            </a:r>
          </a:p>
          <a:p>
            <a:pPr lvl="1"/>
            <a:r>
              <a:rPr lang="en-GB" sz="1000" dirty="0" err="1">
                <a:solidFill>
                  <a:srgbClr val="0D0D0D"/>
                </a:solidFill>
              </a:rPr>
              <a:t>xG</a:t>
            </a:r>
            <a:r>
              <a:rPr lang="en-GB" sz="1000" dirty="0">
                <a:solidFill>
                  <a:srgbClr val="0D0D0D"/>
                </a:solidFill>
              </a:rPr>
              <a:t> (XGB): 0.419 (rank 7 of 24)</a:t>
            </a:r>
          </a:p>
          <a:p>
            <a:pPr lvl="1"/>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Ninth shot in the match was to the Away team, coming from a cross from around 12-yards-out just inside the left-hand side of the box that cuts out all the defending players, to leave a tap-in from 7/8 yards with only the goalkeeper to beat, that was subsequently put wide.</a:t>
            </a:r>
          </a:p>
        </p:txBody>
      </p:sp>
      <p:sp>
        <p:nvSpPr>
          <p:cNvPr id="11" name="Diamond 10">
            <a:extLst>
              <a:ext uri="{FF2B5EF4-FFF2-40B4-BE49-F238E27FC236}">
                <a16:creationId xmlns:a16="http://schemas.microsoft.com/office/drawing/2014/main" id="{7C44BB1E-3DAF-CC4E-83EB-C7E9B2D8825E}"/>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4" name="Picture 3">
            <a:extLst>
              <a:ext uri="{FF2B5EF4-FFF2-40B4-BE49-F238E27FC236}">
                <a16:creationId xmlns:a16="http://schemas.microsoft.com/office/drawing/2014/main" id="{1E019C58-1C73-304A-BD2C-BA8AE0F21D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53480" y="1232792"/>
            <a:ext cx="6051170" cy="4034113"/>
          </a:xfrm>
          <a:prstGeom prst="rect">
            <a:avLst/>
          </a:prstGeom>
        </p:spPr>
      </p:pic>
    </p:spTree>
    <p:extLst>
      <p:ext uri="{BB962C8B-B14F-4D97-AF65-F5344CB8AC3E}">
        <p14:creationId xmlns:p14="http://schemas.microsoft.com/office/powerpoint/2010/main" val="202165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Still of shot and the player positions for the 16</a:t>
            </a:r>
            <a:r>
              <a:rPr lang="en-GB" sz="1700" baseline="30000" dirty="0">
                <a:solidFill>
                  <a:srgbClr val="00275E"/>
                </a:solidFill>
              </a:rPr>
              <a:t>th</a:t>
            </a:r>
            <a:r>
              <a:rPr lang="en-GB" sz="1700" dirty="0">
                <a:solidFill>
                  <a:srgbClr val="00275E"/>
                </a:solidFill>
              </a:rPr>
              <a:t> shot (no goal)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Key Chances Analysis 8/8  - Shot 16</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32430"/>
            <a:ext cx="11417300" cy="884870"/>
          </a:xfrm>
        </p:spPr>
        <p:txBody>
          <a:bodyPr/>
          <a:lstStyle/>
          <a:p>
            <a:r>
              <a:rPr lang="en-GB" sz="900" dirty="0"/>
              <a:t>Notebook that analyses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t>Notebook to create the Chance Quality Model from the sample shots data: </a:t>
            </a:r>
            <a:r>
              <a:rPr lang="en-GB" sz="900" dirty="0">
                <a:hlinkClick r:id="rId4"/>
              </a:rPr>
              <a:t>https://github.com/eddwebster/mcfc_submission/blob/main/notebooks/chance_quality_modelling/Creating%20a%20Chance%20Quality%20Model%20from%20Shots%20Data.ipynb</a:t>
            </a:r>
            <a:r>
              <a:rPr lang="en-GB" sz="900" dirty="0"/>
              <a:t> </a:t>
            </a:r>
            <a:endParaRPr lang="en-US"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6"/>
              </a:rPr>
              <a:t>https://github.com/eddwebster/mcfc_submission/tree/master/img/fig/metrica-sports</a:t>
            </a:r>
            <a:r>
              <a:rPr lang="en-GB" sz="900" dirty="0"/>
              <a:t>.</a:t>
            </a:r>
          </a:p>
          <a:p>
            <a:r>
              <a:rPr lang="en-GB" sz="900" dirty="0"/>
              <a:t>All MP4 videos produced from Tracking data: </a:t>
            </a:r>
            <a:r>
              <a:rPr lang="en-GB" sz="900" dirty="0">
                <a:hlinkClick r:id="rId7"/>
              </a:rPr>
              <a:t>https://github.com/eddwebster/mcfc_submission/tree/main/video/fig/metrica-sports</a:t>
            </a:r>
            <a:r>
              <a:rPr lang="en-GB" sz="900" dirty="0"/>
              <a:t>.</a:t>
            </a:r>
          </a:p>
        </p:txBody>
      </p:sp>
      <p:sp>
        <p:nvSpPr>
          <p:cNvPr id="23" name="Text Placeholder 5">
            <a:extLst>
              <a:ext uri="{FF2B5EF4-FFF2-40B4-BE49-F238E27FC236}">
                <a16:creationId xmlns:a16="http://schemas.microsoft.com/office/drawing/2014/main" id="{054BE2D4-455B-AA4C-85ED-1EC57D26A54E}"/>
              </a:ext>
            </a:extLst>
          </p:cNvPr>
          <p:cNvSpPr>
            <a:spLocks noGrp="1"/>
          </p:cNvSpPr>
          <p:nvPr>
            <p:ph type="body" sz="quarter" idx="16"/>
          </p:nvPr>
        </p:nvSpPr>
        <p:spPr>
          <a:xfrm>
            <a:off x="387348" y="1232792"/>
            <a:ext cx="5355905" cy="3999638"/>
          </a:xfrm>
        </p:spPr>
        <p:txBody>
          <a:bodyPr lIns="0" tIns="0" rIns="0" bIns="0" anchor="t">
            <a:noAutofit/>
          </a:bodyPr>
          <a:lstStyle/>
          <a:p>
            <a:r>
              <a:rPr lang="en-GB" sz="1000" b="1" dirty="0">
                <a:solidFill>
                  <a:srgbClr val="0D0D0D"/>
                </a:solidFill>
              </a:rPr>
              <a:t>Shot details:</a:t>
            </a:r>
          </a:p>
          <a:p>
            <a:pPr lvl="1"/>
            <a:r>
              <a:rPr lang="en-GB" sz="1000" dirty="0">
                <a:solidFill>
                  <a:srgbClr val="0D0D0D"/>
                </a:solidFill>
              </a:rPr>
              <a:t>Shot no. (of 24): 16</a:t>
            </a:r>
          </a:p>
          <a:p>
            <a:pPr lvl="1"/>
            <a:r>
              <a:rPr lang="en-GB" sz="1000" dirty="0">
                <a:solidFill>
                  <a:srgbClr val="0D0D0D"/>
                </a:solidFill>
              </a:rPr>
              <a:t>Time: 65m93s</a:t>
            </a:r>
          </a:p>
          <a:p>
            <a:pPr lvl="1"/>
            <a:r>
              <a:rPr lang="en-GB" sz="1000" dirty="0">
                <a:solidFill>
                  <a:srgbClr val="0D0D0D"/>
                </a:solidFill>
              </a:rPr>
              <a:t>Index (Frame): 1,479 (98,880)</a:t>
            </a:r>
          </a:p>
          <a:p>
            <a:pPr lvl="1"/>
            <a:r>
              <a:rPr lang="en-GB" sz="1000" dirty="0">
                <a:solidFill>
                  <a:srgbClr val="0D0D0D"/>
                </a:solidFill>
              </a:rPr>
              <a:t>Team: Home</a:t>
            </a:r>
          </a:p>
          <a:p>
            <a:pPr lvl="1"/>
            <a:r>
              <a:rPr lang="en-GB" sz="1000" dirty="0">
                <a:solidFill>
                  <a:srgbClr val="0D0D0D"/>
                </a:solidFill>
              </a:rPr>
              <a:t>Shot-taker: Player 10</a:t>
            </a:r>
          </a:p>
          <a:p>
            <a:pPr lvl="1"/>
            <a:r>
              <a:rPr lang="en-GB" sz="1000" dirty="0">
                <a:solidFill>
                  <a:srgbClr val="0D0D0D"/>
                </a:solidFill>
              </a:rPr>
              <a:t>Head or foot: Head</a:t>
            </a:r>
          </a:p>
          <a:p>
            <a:pPr lvl="1"/>
            <a:r>
              <a:rPr lang="en-GB" sz="1000" dirty="0">
                <a:solidFill>
                  <a:srgbClr val="0D0D0D"/>
                </a:solidFill>
              </a:rPr>
              <a:t>Number of intervening opponents: 1</a:t>
            </a:r>
          </a:p>
          <a:p>
            <a:pPr lvl="1"/>
            <a:r>
              <a:rPr lang="en-GB" sz="1000" dirty="0">
                <a:solidFill>
                  <a:srgbClr val="0D0D0D"/>
                </a:solidFill>
              </a:rPr>
              <a:t>Number of intervening teammates: 0</a:t>
            </a:r>
          </a:p>
          <a:p>
            <a:pPr lvl="1"/>
            <a:r>
              <a:rPr lang="en-GB" sz="1000" dirty="0">
                <a:solidFill>
                  <a:srgbClr val="0D0D0D"/>
                </a:solidFill>
              </a:rPr>
              <a:t>Interference on shooter (players): Low (0)</a:t>
            </a:r>
          </a:p>
          <a:p>
            <a:pPr lvl="1"/>
            <a:r>
              <a:rPr lang="en-GB" sz="1000" dirty="0">
                <a:solidFill>
                  <a:srgbClr val="0D0D0D"/>
                </a:solidFill>
              </a:rPr>
              <a:t>Subtype: On target-saved</a:t>
            </a:r>
          </a:p>
          <a:p>
            <a:pPr lvl="1"/>
            <a:r>
              <a:rPr lang="en-GB" sz="1000" dirty="0">
                <a:solidFill>
                  <a:srgbClr val="0D0D0D"/>
                </a:solidFill>
              </a:rPr>
              <a:t>Outcome: No-goal</a:t>
            </a:r>
          </a:p>
          <a:p>
            <a:pPr lvl="1"/>
            <a:r>
              <a:rPr lang="en-GB" sz="1000" dirty="0">
                <a:solidFill>
                  <a:srgbClr val="0D0D0D"/>
                </a:solidFill>
              </a:rPr>
              <a:t>Penalty?: No</a:t>
            </a:r>
          </a:p>
          <a:p>
            <a:pPr lvl="1"/>
            <a:r>
              <a:rPr lang="en-GB" sz="1000" dirty="0">
                <a:solidFill>
                  <a:srgbClr val="0D0D0D"/>
                </a:solidFill>
              </a:rPr>
              <a:t>Direct Freekick: No</a:t>
            </a:r>
          </a:p>
          <a:p>
            <a:pPr lvl="1"/>
            <a:r>
              <a:rPr lang="en-GB" sz="1000" dirty="0" err="1">
                <a:solidFill>
                  <a:srgbClr val="0D0D0D"/>
                </a:solidFill>
              </a:rPr>
              <a:t>xG</a:t>
            </a:r>
            <a:r>
              <a:rPr lang="en-GB" sz="1000" dirty="0">
                <a:solidFill>
                  <a:srgbClr val="0D0D0D"/>
                </a:solidFill>
              </a:rPr>
              <a:t> (LR): 0.252 (rank 2 of 24)</a:t>
            </a:r>
          </a:p>
          <a:p>
            <a:pPr lvl="1"/>
            <a:r>
              <a:rPr lang="en-GB" sz="1000" dirty="0" err="1">
                <a:solidFill>
                  <a:srgbClr val="0D0D0D"/>
                </a:solidFill>
              </a:rPr>
              <a:t>xG</a:t>
            </a:r>
            <a:r>
              <a:rPr lang="en-GB" sz="1000" dirty="0">
                <a:solidFill>
                  <a:srgbClr val="0D0D0D"/>
                </a:solidFill>
              </a:rPr>
              <a:t> (XGB): 0.176 (rank 2 of 24)</a:t>
            </a:r>
          </a:p>
          <a:p>
            <a:pPr lvl="1"/>
            <a:endParaRPr lang="en-GB" sz="1000" dirty="0">
              <a:solidFill>
                <a:srgbClr val="0D0D0D"/>
              </a:solidFill>
            </a:endParaRPr>
          </a:p>
          <a:p>
            <a:r>
              <a:rPr lang="en-GB" sz="1000" b="1" dirty="0">
                <a:solidFill>
                  <a:srgbClr val="0D0D0D"/>
                </a:solidFill>
              </a:rPr>
              <a:t>Video: </a:t>
            </a:r>
            <a:r>
              <a:rPr lang="en-GB" sz="1000" dirty="0">
                <a:solidFill>
                  <a:srgbClr val="0D0D0D"/>
                </a:solidFill>
              </a:rPr>
              <a:t>[</a:t>
            </a:r>
            <a:r>
              <a:rPr lang="en-GB" sz="1000" dirty="0">
                <a:solidFill>
                  <a:srgbClr val="0D0D0D"/>
                </a:solidFill>
                <a:hlinkClick r:id="rId8"/>
              </a:rPr>
              <a:t>link</a:t>
            </a:r>
            <a:r>
              <a:rPr lang="en-GB" sz="1000" dirty="0">
                <a:solidFill>
                  <a:srgbClr val="0D0D0D"/>
                </a:solidFill>
              </a:rPr>
              <a:t>]</a:t>
            </a:r>
          </a:p>
          <a:p>
            <a:endParaRPr lang="en-GB" sz="1000" dirty="0">
              <a:solidFill>
                <a:srgbClr val="0D0D0D"/>
              </a:solidFill>
            </a:endParaRPr>
          </a:p>
          <a:p>
            <a:r>
              <a:rPr lang="en-GB" sz="1000" b="1" dirty="0">
                <a:solidFill>
                  <a:srgbClr val="0D0D0D"/>
                </a:solidFill>
              </a:rPr>
              <a:t>Analysis:</a:t>
            </a:r>
          </a:p>
          <a:p>
            <a:pPr marL="287993" lvl="1" indent="0">
              <a:buNone/>
            </a:pPr>
            <a:r>
              <a:rPr lang="en-GB" sz="1000" dirty="0">
                <a:solidFill>
                  <a:srgbClr val="0D0D0D"/>
                </a:solidFill>
              </a:rPr>
              <a:t>Sixteenth shot in the match was to the Home team, coming from a cross from outside the box to the left-hand side, that is met with a header but saved by the goalkeeper.</a:t>
            </a:r>
          </a:p>
        </p:txBody>
      </p:sp>
      <p:sp>
        <p:nvSpPr>
          <p:cNvPr id="11" name="Diamond 10">
            <a:extLst>
              <a:ext uri="{FF2B5EF4-FFF2-40B4-BE49-F238E27FC236}">
                <a16:creationId xmlns:a16="http://schemas.microsoft.com/office/drawing/2014/main" id="{7C44BB1E-3DAF-CC4E-83EB-C7E9B2D8825E}"/>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16" name="Picture 15">
            <a:extLst>
              <a:ext uri="{FF2B5EF4-FFF2-40B4-BE49-F238E27FC236}">
                <a16:creationId xmlns:a16="http://schemas.microsoft.com/office/drawing/2014/main" id="{B97340C8-AA4C-4544-B870-7E6A502F8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5193" y="1232792"/>
            <a:ext cx="5999457" cy="3999638"/>
          </a:xfrm>
          <a:prstGeom prst="rect">
            <a:avLst/>
          </a:prstGeom>
        </p:spPr>
      </p:pic>
    </p:spTree>
    <p:extLst>
      <p:ext uri="{BB962C8B-B14F-4D97-AF65-F5344CB8AC3E}">
        <p14:creationId xmlns:p14="http://schemas.microsoft.com/office/powerpoint/2010/main" val="562894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8"/>
            <a:ext cx="11417302" cy="4186234"/>
          </a:xfrm>
        </p:spPr>
        <p:txBody>
          <a:bodyPr lIns="0" tIns="0" rIns="0" bIns="0" anchor="t">
            <a:noAutofit/>
          </a:bodyPr>
          <a:lstStyle/>
          <a:p>
            <a:r>
              <a:rPr lang="en-GB" sz="1050" dirty="0">
                <a:solidFill>
                  <a:srgbClr val="0D0D0D"/>
                </a:solidFill>
              </a:rPr>
              <a:t>Creating a Chance Quality model is a classic classic supervised learning problem. A classification model is tasked with drawing some conclusion from the input values. It will predict the class labels/categories for the new data. In the case of a Chance Quality model, whether a shot results in a goal or not.</a:t>
            </a:r>
          </a:p>
          <a:p>
            <a:endParaRPr lang="en-GB" sz="1050" dirty="0">
              <a:solidFill>
                <a:srgbClr val="0D0D0D"/>
              </a:solidFill>
            </a:endParaRPr>
          </a:p>
          <a:p>
            <a:r>
              <a:rPr lang="en-GB" sz="1050" dirty="0">
                <a:solidFill>
                  <a:srgbClr val="0D0D0D"/>
                </a:solidFill>
              </a:rPr>
              <a:t>The initial model model (submitted for initial task deadline) was a Logistic Regression model. A subsequent Gradient Boosted Decision Trees model, using the XGBoost algorithm was used as a secondary model (see next slide and the separate Gradient Boosted Chance Quality Model notebook [</a:t>
            </a:r>
            <a:r>
              <a:rPr lang="en-GB" sz="1050" dirty="0">
                <a:solidFill>
                  <a:srgbClr val="0D0D0D"/>
                </a:solidFill>
                <a:hlinkClick r:id="rId3"/>
              </a:rPr>
              <a:t>link</a:t>
            </a:r>
            <a:r>
              <a:rPr lang="en-GB" sz="1050" dirty="0">
                <a:solidFill>
                  <a:srgbClr val="0D0D0D"/>
                </a:solidFill>
              </a:rPr>
              <a:t>] for more information)</a:t>
            </a:r>
            <a:r>
              <a:rPr lang="en-GB" sz="1050" baseline="30000" dirty="0">
                <a:solidFill>
                  <a:srgbClr val="0D0D0D"/>
                </a:solidFill>
              </a:rPr>
              <a:t>1</a:t>
            </a:r>
            <a:r>
              <a:rPr lang="en-GB" sz="1050" dirty="0">
                <a:solidFill>
                  <a:srgbClr val="0D0D0D"/>
                </a:solidFill>
              </a:rPr>
              <a:t>.</a:t>
            </a:r>
          </a:p>
          <a:p>
            <a:endParaRPr lang="en-GB" sz="1050" dirty="0">
              <a:solidFill>
                <a:srgbClr val="0D0D0D"/>
              </a:solidFill>
            </a:endParaRPr>
          </a:p>
          <a:p>
            <a:r>
              <a:rPr lang="en-GB" sz="1050" dirty="0">
                <a:solidFill>
                  <a:srgbClr val="0D0D0D"/>
                </a:solidFill>
              </a:rPr>
              <a:t>Logistic regression is a simple linear classifier that takes a weighted combination of the input features, and passes it through a function such as a sigmoid function</a:t>
            </a:r>
            <a:r>
              <a:rPr lang="en-GB" sz="1050" baseline="30000" dirty="0">
                <a:solidFill>
                  <a:srgbClr val="0D0D0D"/>
                </a:solidFill>
              </a:rPr>
              <a:t>2</a:t>
            </a:r>
            <a:r>
              <a:rPr lang="en-GB" sz="1050" dirty="0">
                <a:solidFill>
                  <a:srgbClr val="0D0D0D"/>
                </a:solidFill>
              </a:rPr>
              <a:t>, that maps any real number to a number between 0 and 1. Mathematically the equation for the sigmoid function can be represented as:</a:t>
            </a:r>
          </a:p>
          <a:p>
            <a:pPr marL="0" indent="0">
              <a:buNone/>
            </a:pPr>
            <a:endParaRPr lang="en-GB" sz="1050" dirty="0">
              <a:solidFill>
                <a:srgbClr val="0D0D0D"/>
              </a:solidFill>
            </a:endParaRPr>
          </a:p>
          <a:p>
            <a:pPr marL="0" indent="0">
              <a:buNone/>
            </a:pPr>
            <a:endParaRPr lang="en-GB" sz="1050" dirty="0">
              <a:solidFill>
                <a:srgbClr val="0D0D0D"/>
              </a:solidFill>
            </a:endParaRPr>
          </a:p>
          <a:p>
            <a:pPr marL="0" indent="0">
              <a:buNone/>
            </a:pPr>
            <a:r>
              <a:rPr lang="en-GB" sz="1050" dirty="0">
                <a:solidFill>
                  <a:srgbClr val="0D0D0D"/>
                </a:solidFill>
              </a:rPr>
              <a:t>											where </a:t>
            </a:r>
            <a:r>
              <a:rPr lang="en-GB" sz="1050" dirty="0">
                <a:solidFill>
                  <a:srgbClr val="0D0D0D"/>
                </a:solidFill>
                <a:latin typeface="Cambria Math" panose="02040503050406030204" pitchFamily="18" charset="0"/>
                <a:ea typeface="Cambria Math" panose="02040503050406030204" pitchFamily="18" charset="0"/>
              </a:rPr>
              <a:t>e</a:t>
            </a:r>
            <a:r>
              <a:rPr lang="en-GB" sz="1050" dirty="0">
                <a:solidFill>
                  <a:srgbClr val="0D0D0D"/>
                </a:solidFill>
              </a:rPr>
              <a:t> is Euler’s number.</a:t>
            </a:r>
          </a:p>
          <a:p>
            <a:endParaRPr lang="en-GB" sz="1050" dirty="0">
              <a:solidFill>
                <a:srgbClr val="0D0D0D"/>
              </a:solidFill>
            </a:endParaRPr>
          </a:p>
          <a:p>
            <a:endParaRPr lang="en-GB" sz="1050" dirty="0">
              <a:solidFill>
                <a:srgbClr val="0D0D0D"/>
              </a:solidFill>
            </a:endParaRPr>
          </a:p>
          <a:p>
            <a:r>
              <a:rPr lang="en-GB" sz="1050" dirty="0">
                <a:solidFill>
                  <a:srgbClr val="0D0D0D"/>
                </a:solidFill>
              </a:rPr>
              <a:t>The mathematical representation of the Logistic Regression function can be represented as:</a:t>
            </a:r>
          </a:p>
          <a:p>
            <a:endParaRPr lang="cy-GB" sz="1050" dirty="0">
              <a:solidFill>
                <a:srgbClr val="0D0D0D"/>
              </a:solidFill>
            </a:endParaRPr>
          </a:p>
          <a:p>
            <a:pPr marL="287993" lvl="1" indent="0">
              <a:buNone/>
            </a:pPr>
            <a:r>
              <a:rPr lang="en-GB" sz="1050" dirty="0">
                <a:solidFill>
                  <a:srgbClr val="0D0D0D"/>
                </a:solidFill>
              </a:rPr>
              <a:t>											where:</a:t>
            </a:r>
          </a:p>
          <a:p>
            <a:pPr marL="287993" lvl="1" indent="0">
              <a:buNone/>
            </a:pPr>
            <a:r>
              <a:rPr lang="en-GB" sz="1050" dirty="0">
                <a:solidFill>
                  <a:srgbClr val="0D0D0D"/>
                </a:solidFill>
                <a:latin typeface="Cambria Math" panose="02040503050406030204" pitchFamily="18" charset="0"/>
                <a:ea typeface="Cambria Math" panose="02040503050406030204" pitchFamily="18" charset="0"/>
              </a:rPr>
              <a:t>											- </a:t>
            </a:r>
            <a:r>
              <a:rPr lang="en-GB" sz="1050" b="1" dirty="0">
                <a:solidFill>
                  <a:srgbClr val="0D0D0D"/>
                </a:solidFill>
                <a:latin typeface="Cambria Math" panose="02040503050406030204" pitchFamily="18" charset="0"/>
                <a:ea typeface="Cambria Math" panose="02040503050406030204" pitchFamily="18" charset="0"/>
              </a:rPr>
              <a:t>w</a:t>
            </a:r>
            <a:r>
              <a:rPr lang="en-GB" sz="1050" dirty="0">
                <a:solidFill>
                  <a:srgbClr val="0D0D0D"/>
                </a:solidFill>
              </a:rPr>
              <a:t> is a D-dimensional vector of parameters</a:t>
            </a:r>
          </a:p>
          <a:p>
            <a:pPr marL="287993" lvl="1" indent="0">
              <a:buNone/>
            </a:pPr>
            <a:r>
              <a:rPr lang="en-GB" sz="1050" dirty="0">
                <a:solidFill>
                  <a:srgbClr val="0D0D0D"/>
                </a:solidFill>
              </a:rPr>
              <a:t>											- </a:t>
            </a:r>
            <a:r>
              <a:rPr lang="en-GB" sz="1050" i="1" dirty="0">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is bias (a real number)</a:t>
            </a:r>
          </a:p>
          <a:p>
            <a:pPr marL="287993" lvl="1" indent="0">
              <a:buNone/>
            </a:pPr>
            <a:r>
              <a:rPr lang="en-GB" sz="1050" dirty="0">
                <a:solidFill>
                  <a:srgbClr val="0D0D0D"/>
                </a:solidFill>
              </a:rPr>
              <a:t>											- </a:t>
            </a:r>
            <a:r>
              <a:rPr lang="en-GB" sz="1050" dirty="0" err="1">
                <a:solidFill>
                  <a:srgbClr val="0D0D0D"/>
                </a:solidFill>
                <a:latin typeface="Cambria Math" panose="02040503050406030204" pitchFamily="18" charset="0"/>
                <a:ea typeface="Cambria Math" panose="02040503050406030204" pitchFamily="18" charset="0"/>
              </a:rPr>
              <a:t>f</a:t>
            </a:r>
            <a:r>
              <a:rPr lang="en-GB" sz="1050" b="1" baseline="-25000" dirty="0" err="1">
                <a:solidFill>
                  <a:srgbClr val="0D0D0D"/>
                </a:solidFill>
                <a:latin typeface="Cambria Math" panose="02040503050406030204" pitchFamily="18" charset="0"/>
                <a:ea typeface="Cambria Math" panose="02040503050406030204" pitchFamily="18" charset="0"/>
              </a:rPr>
              <a:t>w</a:t>
            </a:r>
            <a:r>
              <a:rPr lang="en-GB" sz="1050" baseline="-25000" dirty="0" err="1">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means that the model is parametrised by two values, </a:t>
            </a:r>
            <a:r>
              <a:rPr lang="en-GB" sz="1050" b="1" dirty="0">
                <a:solidFill>
                  <a:srgbClr val="0D0D0D"/>
                </a:solidFill>
                <a:latin typeface="Cambria Math" panose="02040503050406030204" pitchFamily="18" charset="0"/>
                <a:ea typeface="Cambria Math" panose="02040503050406030204" pitchFamily="18" charset="0"/>
              </a:rPr>
              <a:t>w</a:t>
            </a:r>
            <a:r>
              <a:rPr lang="en-GB" sz="1050" dirty="0">
                <a:solidFill>
                  <a:srgbClr val="0D0D0D"/>
                </a:solidFill>
              </a:rPr>
              <a:t> and </a:t>
            </a:r>
            <a:r>
              <a:rPr lang="en-GB" sz="1050" i="1" dirty="0">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a:t>
            </a:r>
          </a:p>
          <a:p>
            <a:r>
              <a:rPr lang="en-GB" sz="1050" dirty="0">
                <a:solidFill>
                  <a:srgbClr val="0D0D0D"/>
                </a:solidFill>
              </a:rPr>
              <a:t>A Logistic classifier generally predicts the positive class if the sigmoid output is greater than 0.5, and the negative class otherwise. The Machine Learning problem is to find a weight combination that minimises the error, which in the case of Logistic Regression is the Logistic Loss.</a:t>
            </a:r>
          </a:p>
          <a:p>
            <a:endParaRPr lang="en-GB" sz="1050" dirty="0">
              <a:solidFill>
                <a:srgbClr val="0D0D0D"/>
              </a:solidFill>
            </a:endParaRPr>
          </a:p>
          <a:p>
            <a:r>
              <a:rPr lang="en-GB" sz="1050" dirty="0">
                <a:solidFill>
                  <a:srgbClr val="0D0D0D"/>
                </a:solidFill>
              </a:rPr>
              <a:t>The optimisation criterion in Logistic Regression is called the maximum likelihood. Instead of minimising the average loss like in Linear Regression, Logistic Regression looks to maximise the likelihood of the training data according to the model.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159827" cy="270933"/>
          </a:xfrm>
        </p:spPr>
        <p:txBody>
          <a:bodyPr/>
          <a:lstStyle/>
          <a:p>
            <a:pPr lvl="0">
              <a:defRPr/>
            </a:pPr>
            <a:r>
              <a:rPr lang="en-GB" sz="1800" dirty="0">
                <a:solidFill>
                  <a:srgbClr val="00275E"/>
                </a:solidFill>
              </a:rPr>
              <a:t>Background information about how Logistic Regression works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300" dirty="0">
                <a:solidFill>
                  <a:srgbClr val="28A0D3"/>
                </a:solidFill>
              </a:rPr>
              <a:t>Model Selection 1/4: Algorithms Used - Logistic Regression...and then XGBoost</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398296"/>
            <a:ext cx="11417301" cy="719003"/>
          </a:xfrm>
        </p:spPr>
        <p:txBody>
          <a:bodyPr/>
          <a:lstStyle/>
          <a:p>
            <a:r>
              <a:rPr lang="en-GB" sz="900" baseline="30000" dirty="0"/>
              <a:t>1</a:t>
            </a:r>
            <a:r>
              <a:rPr lang="en-GB" sz="900" dirty="0"/>
              <a:t>Logistic Regression wiki: </a:t>
            </a:r>
            <a:r>
              <a:rPr lang="en-GB" sz="900" dirty="0">
                <a:hlinkClick r:id="rId4"/>
              </a:rPr>
              <a:t>https://en.wikipedia.org/wiki/Logistic_regression</a:t>
            </a:r>
            <a:r>
              <a:rPr lang="en-GB" sz="900" dirty="0"/>
              <a:t>.</a:t>
            </a:r>
          </a:p>
          <a:p>
            <a:r>
              <a:rPr lang="en-GB" sz="900" baseline="30000" dirty="0"/>
              <a:t>2</a:t>
            </a:r>
            <a:r>
              <a:rPr lang="en-GB" sz="900" dirty="0"/>
              <a:t>Sigmoid function wiki: </a:t>
            </a:r>
            <a:r>
              <a:rPr lang="en-GB" sz="900" dirty="0">
                <a:hlinkClick r:id="rId5"/>
              </a:rPr>
              <a:t>https://en.wikipedia.org/wiki/Sigmoid_function</a:t>
            </a:r>
            <a:r>
              <a:rPr lang="en-GB" sz="900" dirty="0"/>
              <a:t>.</a:t>
            </a:r>
          </a:p>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74CB29B-EF6F-8D4E-8909-54BD0EBE16CC}"/>
                  </a:ext>
                </a:extLst>
              </p:cNvPr>
              <p:cNvSpPr/>
              <p:nvPr/>
            </p:nvSpPr>
            <p:spPr>
              <a:xfrm>
                <a:off x="4866463" y="2565205"/>
                <a:ext cx="1771703"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b="0" i="1" smtClean="0">
                          <a:solidFill>
                            <a:srgbClr val="0D0D0D"/>
                          </a:solidFill>
                          <a:latin typeface="Cambria Math" panose="02040503050406030204" pitchFamily="18" charset="0"/>
                        </a:rPr>
                        <m:t>𝑓</m:t>
                      </m:r>
                      <m:r>
                        <a:rPr lang="en-GB" b="0" i="1" smtClean="0">
                          <a:solidFill>
                            <a:srgbClr val="0D0D0D"/>
                          </a:solidFill>
                          <a:latin typeface="Cambria Math" panose="02040503050406030204" pitchFamily="18" charset="0"/>
                        </a:rPr>
                        <m:t>(</m:t>
                      </m:r>
                      <m:r>
                        <a:rPr lang="en-GB" b="0" i="1" smtClean="0">
                          <a:solidFill>
                            <a:srgbClr val="0D0D0D"/>
                          </a:solidFill>
                          <a:latin typeface="Cambria Math" panose="02040503050406030204" pitchFamily="18" charset="0"/>
                        </a:rPr>
                        <m:t>𝑥</m:t>
                      </m:r>
                      <m:r>
                        <a:rPr lang="en-GB" b="0" i="1" smtClean="0">
                          <a:solidFill>
                            <a:srgbClr val="0D0D0D"/>
                          </a:solidFill>
                          <a:latin typeface="Cambria Math" panose="02040503050406030204" pitchFamily="18" charset="0"/>
                        </a:rPr>
                        <m:t>)=</m:t>
                      </m:r>
                      <m:f>
                        <m:fPr>
                          <m:ctrlPr>
                            <a:rPr lang="en-GB" i="1">
                              <a:solidFill>
                                <a:srgbClr val="0D0D0D"/>
                              </a:solidFill>
                              <a:latin typeface="Cambria Math" panose="02040503050406030204" pitchFamily="18" charset="0"/>
                            </a:rPr>
                          </m:ctrlPr>
                        </m:fPr>
                        <m:num>
                          <m:r>
                            <a:rPr lang="en-GB" i="1">
                              <a:solidFill>
                                <a:srgbClr val="0D0D0D"/>
                              </a:solidFill>
                              <a:latin typeface="Cambria Math" panose="02040503050406030204" pitchFamily="18" charset="0"/>
                            </a:rPr>
                            <m:t>1</m:t>
                          </m:r>
                        </m:num>
                        <m:den>
                          <m:r>
                            <a:rPr lang="en-GB" i="1">
                              <a:solidFill>
                                <a:srgbClr val="0D0D0D"/>
                              </a:solidFill>
                              <a:latin typeface="Cambria Math" panose="02040503050406030204" pitchFamily="18" charset="0"/>
                            </a:rPr>
                            <m:t>1+</m:t>
                          </m:r>
                          <m:sSup>
                            <m:sSupPr>
                              <m:ctrlPr>
                                <a:rPr lang="en-GB" i="1">
                                  <a:solidFill>
                                    <a:srgbClr val="0D0D0D"/>
                                  </a:solidFill>
                                  <a:latin typeface="Cambria Math" panose="02040503050406030204" pitchFamily="18" charset="0"/>
                                </a:rPr>
                              </m:ctrlPr>
                            </m:sSupPr>
                            <m:e>
                              <m:r>
                                <a:rPr lang="en-GB" i="1">
                                  <a:solidFill>
                                    <a:srgbClr val="0D0D0D"/>
                                  </a:solidFill>
                                  <a:latin typeface="Cambria Math" panose="02040503050406030204" pitchFamily="18" charset="0"/>
                                </a:rPr>
                                <m:t>𝑒</m:t>
                              </m:r>
                            </m:e>
                            <m:sup>
                              <m:r>
                                <a:rPr lang="en-GB" i="1">
                                  <a:solidFill>
                                    <a:srgbClr val="0D0D0D"/>
                                  </a:solidFill>
                                  <a:latin typeface="Cambria Math" panose="02040503050406030204" pitchFamily="18" charset="0"/>
                                </a:rPr>
                                <m:t>−</m:t>
                              </m:r>
                              <m:r>
                                <a:rPr lang="en-GB" i="1">
                                  <a:solidFill>
                                    <a:srgbClr val="0D0D0D"/>
                                  </a:solidFill>
                                  <a:latin typeface="Cambria Math" panose="02040503050406030204" pitchFamily="18" charset="0"/>
                                </a:rPr>
                                <m:t>𝑥</m:t>
                              </m:r>
                            </m:sup>
                          </m:sSup>
                        </m:den>
                      </m:f>
                    </m:oMath>
                  </m:oMathPara>
                </a14:m>
                <a:endParaRPr lang="en-US" dirty="0"/>
              </a:p>
            </p:txBody>
          </p:sp>
        </mc:Choice>
        <mc:Fallback xmlns="">
          <p:sp>
            <p:nvSpPr>
              <p:cNvPr id="13" name="Rectangle 12">
                <a:extLst>
                  <a:ext uri="{FF2B5EF4-FFF2-40B4-BE49-F238E27FC236}">
                    <a16:creationId xmlns:a16="http://schemas.microsoft.com/office/drawing/2014/main" id="{474CB29B-EF6F-8D4E-8909-54BD0EBE16CC}"/>
                  </a:ext>
                </a:extLst>
              </p:cNvPr>
              <p:cNvSpPr>
                <a:spLocks noRot="1" noChangeAspect="1" noMove="1" noResize="1" noEditPoints="1" noAdjustHandles="1" noChangeArrowheads="1" noChangeShapeType="1" noTextEdit="1"/>
              </p:cNvSpPr>
              <p:nvPr/>
            </p:nvSpPr>
            <p:spPr>
              <a:xfrm>
                <a:off x="4866463" y="2565205"/>
                <a:ext cx="1771703" cy="617348"/>
              </a:xfrm>
              <a:prstGeom prst="rect">
                <a:avLst/>
              </a:prstGeom>
              <a:blipFill>
                <a:blip r:embed="rId7"/>
                <a:stretch>
                  <a:fillRect b="-40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B2216A9-4859-A94D-A621-0DEADDFE0588}"/>
                  </a:ext>
                </a:extLst>
              </p:cNvPr>
              <p:cNvSpPr/>
              <p:nvPr/>
            </p:nvSpPr>
            <p:spPr>
              <a:xfrm>
                <a:off x="4491039" y="3721344"/>
                <a:ext cx="2522550" cy="6220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𝑓</m:t>
                          </m:r>
                        </m:e>
                        <m:sub>
                          <m:r>
                            <a:rPr lang="en-GB" b="1" i="0" smtClean="0">
                              <a:solidFill>
                                <a:srgbClr val="0D0D0D"/>
                              </a:solidFill>
                              <a:latin typeface="Cambria Math" panose="02040503050406030204" pitchFamily="18" charset="0"/>
                            </a:rPr>
                            <m:t>𝐰</m:t>
                          </m:r>
                          <m:r>
                            <a:rPr lang="en-GB" b="0" i="1" smtClean="0">
                              <a:solidFill>
                                <a:srgbClr val="0D0D0D"/>
                              </a:solidFill>
                              <a:latin typeface="Cambria Math" panose="02040503050406030204" pitchFamily="18" charset="0"/>
                            </a:rPr>
                            <m:t>, </m:t>
                          </m:r>
                          <m:r>
                            <a:rPr lang="en-GB" b="0" i="1" smtClean="0">
                              <a:solidFill>
                                <a:srgbClr val="0D0D0D"/>
                              </a:solidFill>
                              <a:latin typeface="Cambria Math" panose="02040503050406030204" pitchFamily="18" charset="0"/>
                            </a:rPr>
                            <m:t>𝑏</m:t>
                          </m:r>
                        </m:sub>
                      </m:sSub>
                      <m:r>
                        <a:rPr lang="en-GB" b="0" i="1" smtClean="0">
                          <a:solidFill>
                            <a:srgbClr val="0D0D0D"/>
                          </a:solidFill>
                          <a:latin typeface="Cambria Math" panose="02040503050406030204" pitchFamily="18" charset="0"/>
                        </a:rPr>
                        <m:t>(</m:t>
                      </m:r>
                      <m:r>
                        <a:rPr lang="en-GB" b="1" i="0" smtClean="0">
                          <a:solidFill>
                            <a:srgbClr val="0D0D0D"/>
                          </a:solidFill>
                          <a:latin typeface="Cambria Math" panose="02040503050406030204" pitchFamily="18" charset="0"/>
                        </a:rPr>
                        <m:t>𝐱</m:t>
                      </m:r>
                      <m:r>
                        <a:rPr lang="en-GB" b="0" i="1" smtClean="0">
                          <a:solidFill>
                            <a:srgbClr val="0D0D0D"/>
                          </a:solidFill>
                          <a:latin typeface="Cambria Math" panose="02040503050406030204" pitchFamily="18" charset="0"/>
                        </a:rPr>
                        <m:t>)≝</m:t>
                      </m:r>
                      <m:f>
                        <m:fPr>
                          <m:ctrlPr>
                            <a:rPr lang="en-GB" i="1">
                              <a:solidFill>
                                <a:srgbClr val="0D0D0D"/>
                              </a:solidFill>
                              <a:latin typeface="Cambria Math" panose="02040503050406030204" pitchFamily="18" charset="0"/>
                            </a:rPr>
                          </m:ctrlPr>
                        </m:fPr>
                        <m:num>
                          <m:r>
                            <a:rPr lang="en-GB" i="1">
                              <a:solidFill>
                                <a:srgbClr val="0D0D0D"/>
                              </a:solidFill>
                              <a:latin typeface="Cambria Math" panose="02040503050406030204" pitchFamily="18" charset="0"/>
                            </a:rPr>
                            <m:t>1</m:t>
                          </m:r>
                        </m:num>
                        <m:den>
                          <m:r>
                            <a:rPr lang="en-GB" i="1">
                              <a:solidFill>
                                <a:srgbClr val="0D0D0D"/>
                              </a:solidFill>
                              <a:latin typeface="Cambria Math" panose="02040503050406030204" pitchFamily="18" charset="0"/>
                            </a:rPr>
                            <m:t>1+</m:t>
                          </m:r>
                          <m:sSup>
                            <m:sSupPr>
                              <m:ctrlPr>
                                <a:rPr lang="en-GB" i="1">
                                  <a:solidFill>
                                    <a:srgbClr val="0D0D0D"/>
                                  </a:solidFill>
                                  <a:latin typeface="Cambria Math" panose="02040503050406030204" pitchFamily="18" charset="0"/>
                                </a:rPr>
                              </m:ctrlPr>
                            </m:sSupPr>
                            <m:e>
                              <m:r>
                                <a:rPr lang="en-GB" i="1">
                                  <a:solidFill>
                                    <a:srgbClr val="0D0D0D"/>
                                  </a:solidFill>
                                  <a:latin typeface="Cambria Math" panose="02040503050406030204" pitchFamily="18" charset="0"/>
                                </a:rPr>
                                <m:t>𝑒</m:t>
                              </m:r>
                            </m:e>
                            <m:sup>
                              <m:r>
                                <a:rPr lang="en-GB" b="0" i="1" smtClean="0">
                                  <a:solidFill>
                                    <a:srgbClr val="0D0D0D"/>
                                  </a:solidFill>
                                  <a:latin typeface="Cambria Math" panose="02040503050406030204" pitchFamily="18" charset="0"/>
                                </a:rPr>
                                <m:t>−(</m:t>
                              </m:r>
                              <m:r>
                                <a:rPr lang="en-GB" b="1" i="0" smtClean="0">
                                  <a:solidFill>
                                    <a:srgbClr val="0D0D0D"/>
                                  </a:solidFill>
                                  <a:latin typeface="Cambria Math" panose="02040503050406030204" pitchFamily="18" charset="0"/>
                                </a:rPr>
                                <m:t>𝐰𝐱</m:t>
                              </m:r>
                              <m:r>
                                <a:rPr lang="en-GB" b="0" i="1" smtClean="0">
                                  <a:solidFill>
                                    <a:srgbClr val="0D0D0D"/>
                                  </a:solidFill>
                                  <a:latin typeface="Cambria Math" panose="02040503050406030204" pitchFamily="18" charset="0"/>
                                </a:rPr>
                                <m:t>+</m:t>
                              </m:r>
                              <m:r>
                                <a:rPr lang="en-GB" b="0" i="1" smtClean="0">
                                  <a:solidFill>
                                    <a:srgbClr val="0D0D0D"/>
                                  </a:solidFill>
                                  <a:latin typeface="Cambria Math" panose="02040503050406030204" pitchFamily="18" charset="0"/>
                                </a:rPr>
                                <m:t>𝑏</m:t>
                              </m:r>
                              <m:r>
                                <a:rPr lang="en-GB" b="0" i="1" smtClean="0">
                                  <a:solidFill>
                                    <a:srgbClr val="0D0D0D"/>
                                  </a:solidFill>
                                  <a:latin typeface="Cambria Math" panose="02040503050406030204" pitchFamily="18" charset="0"/>
                                </a:rPr>
                                <m:t>)</m:t>
                              </m:r>
                            </m:sup>
                          </m:sSup>
                        </m:den>
                      </m:f>
                    </m:oMath>
                  </m:oMathPara>
                </a14:m>
                <a:endParaRPr lang="en-US" dirty="0"/>
              </a:p>
            </p:txBody>
          </p:sp>
        </mc:Choice>
        <mc:Fallback xmlns="">
          <p:sp>
            <p:nvSpPr>
              <p:cNvPr id="16" name="Rectangle 15">
                <a:extLst>
                  <a:ext uri="{FF2B5EF4-FFF2-40B4-BE49-F238E27FC236}">
                    <a16:creationId xmlns:a16="http://schemas.microsoft.com/office/drawing/2014/main" id="{9B2216A9-4859-A94D-A621-0DEADDFE0588}"/>
                  </a:ext>
                </a:extLst>
              </p:cNvPr>
              <p:cNvSpPr>
                <a:spLocks noRot="1" noChangeAspect="1" noMove="1" noResize="1" noEditPoints="1" noAdjustHandles="1" noChangeArrowheads="1" noChangeShapeType="1" noTextEdit="1"/>
              </p:cNvSpPr>
              <p:nvPr/>
            </p:nvSpPr>
            <p:spPr>
              <a:xfrm>
                <a:off x="4491039" y="3721344"/>
                <a:ext cx="2522550" cy="622030"/>
              </a:xfrm>
              <a:prstGeom prst="rect">
                <a:avLst/>
              </a:prstGeom>
              <a:blipFill>
                <a:blip r:embed="rId8"/>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724715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7"/>
            <a:ext cx="11417302" cy="4443063"/>
          </a:xfrm>
        </p:spPr>
        <p:txBody>
          <a:bodyPr lIns="0" tIns="0" rIns="0" bIns="0" anchor="t">
            <a:noAutofit/>
          </a:bodyPr>
          <a:lstStyle/>
          <a:p>
            <a:r>
              <a:rPr lang="en-GB" sz="1000" dirty="0">
                <a:solidFill>
                  <a:srgbClr val="0D0D0D"/>
                </a:solidFill>
              </a:rPr>
              <a:t>The alternative to a Logistic Regression model is to use a Decision Tree-based method. Before defining </a:t>
            </a:r>
            <a:r>
              <a:rPr lang="en-GB" sz="1000" u="sng" dirty="0">
                <a:solidFill>
                  <a:srgbClr val="00275E"/>
                </a:solidFill>
                <a:hlinkClick r:id="rId3">
                  <a:extLst>
                    <a:ext uri="{A12FA001-AC4F-418D-AE19-62706E023703}">
                      <ahyp:hlinkClr xmlns:ahyp="http://schemas.microsoft.com/office/drawing/2018/hyperlinkcolor" val="tx"/>
                    </a:ext>
                  </a:extLst>
                </a:hlinkClick>
              </a:rPr>
              <a:t>Gradient Boosted Trees</a:t>
            </a:r>
            <a:r>
              <a:rPr lang="en-GB" sz="1000" dirty="0">
                <a:solidFill>
                  <a:srgbClr val="0D0D0D"/>
                </a:solidFill>
              </a:rPr>
              <a:t>, it is first necessary to define a </a:t>
            </a:r>
            <a:r>
              <a:rPr lang="en-GB" sz="1000" u="sng" dirty="0">
                <a:solidFill>
                  <a:srgbClr val="00275E"/>
                </a:solidFill>
                <a:hlinkClick r:id="rId4">
                  <a:extLst>
                    <a:ext uri="{A12FA001-AC4F-418D-AE19-62706E023703}">
                      <ahyp:hlinkClr xmlns:ahyp="http://schemas.microsoft.com/office/drawing/2018/hyperlinkcolor" val="tx"/>
                    </a:ext>
                  </a:extLst>
                </a:hlinkClick>
              </a:rPr>
              <a:t>Decision Tree</a:t>
            </a:r>
            <a:r>
              <a:rPr lang="en-GB" sz="1000" dirty="0">
                <a:solidFill>
                  <a:srgbClr val="0D0D0D"/>
                </a:solidFill>
              </a:rPr>
              <a:t>. A Decision Tree is an acyclic graph that can be used to make decision. Decision trees essentially learn a hierarchy of if/else question, leading to a decision. In each branching node of the graph, a specific feature, of the feature vector is examined. If the value of a feature is below a specific threshold, the the left branch is followed; otherwise, the right branch is follow. As the leaf node is reached, the decision is made about the class to which the example belongs.</a:t>
            </a:r>
          </a:p>
          <a:p>
            <a:endParaRPr lang="en-GB" sz="1000" dirty="0">
              <a:solidFill>
                <a:srgbClr val="0D0D0D"/>
              </a:solidFill>
            </a:endParaRPr>
          </a:p>
          <a:p>
            <a:r>
              <a:rPr lang="en-GB" sz="1000" dirty="0">
                <a:solidFill>
                  <a:srgbClr val="0D0D0D"/>
                </a:solidFill>
              </a:rPr>
              <a:t>Gradient boosting produces a prediction model in the form of an ensemble of weak prediction models, typically decision trees. It builds the model in a stage-wise fashion like other boosting methods do and it generalises them by allowing optimisation of an arbitrary differentiable loss function. The objective of any supervised learning algorithm is to define a loss function and minimize it and this is the case for for Gradient Boosting algorithms.</a:t>
            </a:r>
          </a:p>
          <a:p>
            <a:endParaRPr lang="en-GB" sz="1000" dirty="0">
              <a:solidFill>
                <a:srgbClr val="0D0D0D"/>
              </a:solidFill>
            </a:endParaRPr>
          </a:p>
          <a:p>
            <a:r>
              <a:rPr lang="en-GB" sz="1000" u="sng" dirty="0">
                <a:solidFill>
                  <a:srgbClr val="00275E"/>
                </a:solidFill>
                <a:hlinkClick r:id="rId5">
                  <a:extLst>
                    <a:ext uri="{A12FA001-AC4F-418D-AE19-62706E023703}">
                      <ahyp:hlinkClr xmlns:ahyp="http://schemas.microsoft.com/office/drawing/2018/hyperlinkcolor" val="tx"/>
                    </a:ext>
                  </a:extLst>
                </a:hlinkClick>
              </a:rPr>
              <a:t>XGBoost</a:t>
            </a:r>
            <a:r>
              <a:rPr lang="en-GB" sz="1000" dirty="0">
                <a:solidFill>
                  <a:srgbClr val="0D0D0D"/>
                </a:solidFill>
              </a:rPr>
              <a:t> is an implementation of Gradient Boosted Trees, popular in applied Machine Learning such as Kaggle competitions due to the algorithms execution speed and and model performance.</a:t>
            </a:r>
          </a:p>
          <a:p>
            <a:endParaRPr lang="en-GB" sz="1000" dirty="0">
              <a:solidFill>
                <a:srgbClr val="0D0D0D"/>
              </a:solidFill>
            </a:endParaRPr>
          </a:p>
          <a:p>
            <a:r>
              <a:rPr lang="en-GB" sz="1000" dirty="0">
                <a:solidFill>
                  <a:srgbClr val="0D0D0D"/>
                </a:solidFill>
              </a:rPr>
              <a:t>XGBoost works by implementing the Gradient Boosting Tree algorithm:</a:t>
            </a:r>
          </a:p>
          <a:p>
            <a:pPr lvl="1"/>
            <a:r>
              <a:rPr lang="en-GB" sz="1000" u="sng" dirty="0">
                <a:solidFill>
                  <a:srgbClr val="0D0D0D"/>
                </a:solidFill>
              </a:rPr>
              <a:t>Boosting</a:t>
            </a:r>
            <a:r>
              <a:rPr lang="en-GB" sz="1000" dirty="0">
                <a:solidFill>
                  <a:srgbClr val="0D0D0D"/>
                </a:solidFill>
              </a:rPr>
              <a:t> is an ensemble technique where new models are added to correct the errors made by existing models. Models are added sequentially until no further improvements can be made; and</a:t>
            </a:r>
          </a:p>
          <a:p>
            <a:pPr lvl="1"/>
            <a:r>
              <a:rPr lang="en-GB" sz="1000" u="sng" dirty="0">
                <a:solidFill>
                  <a:srgbClr val="0D0D0D"/>
                </a:solidFill>
              </a:rPr>
              <a:t>Gradient Boosting</a:t>
            </a:r>
            <a:r>
              <a:rPr lang="en-GB" sz="1000" dirty="0">
                <a:solidFill>
                  <a:srgbClr val="0D0D0D"/>
                </a:solidFill>
              </a:rPr>
              <a:t> is an approach where new models are created that predict the residuals or errors of prior models and then added together to make the final prediction. It is called Gradient Boosting because it uses a gradient descent algorithm to minimise the loss when adding new models.</a:t>
            </a:r>
          </a:p>
          <a:p>
            <a:endParaRPr lang="en-GB" sz="1000" dirty="0">
              <a:solidFill>
                <a:srgbClr val="0D0D0D"/>
              </a:solidFill>
            </a:endParaRPr>
          </a:p>
          <a:p>
            <a:r>
              <a:rPr lang="en-GB" sz="1000" dirty="0">
                <a:solidFill>
                  <a:srgbClr val="0D0D0D"/>
                </a:solidFill>
              </a:rPr>
              <a:t>Consider the case where there are thousands of features, and therefore thousands of possible splits. Now, if we consider the potential loss for all possible splits to create a new branch we have thousands of potential splits and losses. XGBoost tackles the inefficiency of single Decision Trees by looking at the distribution of features across all data points in a leaf and using this information to reduce the search space of possible feature splits. Although XGBoost implements a few regularisation tricks, this speed up is by far the most useful feature of the library, allowing many hyperparameter settings to be investigated quickly. This is helpful because there are many hyperparameters to tune which are designed to limit overfitting.</a:t>
            </a:r>
          </a:p>
          <a:p>
            <a:endParaRPr lang="en-GB" sz="1000" dirty="0">
              <a:solidFill>
                <a:srgbClr val="0D0D0D"/>
              </a:solidFill>
            </a:endParaRPr>
          </a:p>
          <a:p>
            <a:r>
              <a:rPr lang="en-GB" sz="1000" dirty="0">
                <a:solidFill>
                  <a:srgbClr val="0D0D0D"/>
                </a:solidFill>
              </a:rPr>
              <a:t>The reason for creating an additional, Gradient Boosted Decision Tree-based model using XGBoost was to build a Chance Quality model using raw shot location data (x and y coordinates), rather than engineered features such as angle and distance to the goal. This means that the Expected Goals predictions can be interpreted by referencing real positions on the pitch, rather than the more abstract distances and angles. This is not possible with logistic regression models without losing accuracy as logistic regression predictions are a linear combination of weights so factors with interactions, such as x and y coordinates, are more difficult to encode with linear weights.</a:t>
            </a:r>
          </a:p>
          <a:p>
            <a:endParaRPr lang="en-GB" sz="1000" dirty="0">
              <a:solidFill>
                <a:srgbClr val="0D0D0D"/>
              </a:solidFill>
            </a:endParaRPr>
          </a:p>
          <a:p>
            <a:r>
              <a:rPr lang="en-GB" sz="1000" dirty="0">
                <a:solidFill>
                  <a:srgbClr val="0D0D0D"/>
                </a:solidFill>
              </a:rPr>
              <a:t>The most common argument against using Gradient Boosting algorithms such as XGBoost is, that it is a ”black box”. However, as with Decision Trees, the model’s features can be interpreted by packages such as the SHAP package to determine which are the most important features.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159827" cy="270933"/>
          </a:xfrm>
        </p:spPr>
        <p:txBody>
          <a:bodyPr/>
          <a:lstStyle/>
          <a:p>
            <a:pPr lvl="0">
              <a:defRPr/>
            </a:pPr>
            <a:r>
              <a:rPr lang="en-GB" sz="1800" dirty="0">
                <a:solidFill>
                  <a:srgbClr val="00275E"/>
                </a:solidFill>
              </a:rPr>
              <a:t>Background information about how XGBoost works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Model Selection 2/4: Algorithms Used - XGBoost</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786681"/>
            <a:ext cx="11417301" cy="330617"/>
          </a:xfrm>
        </p:spPr>
        <p:txBody>
          <a:bodyPr/>
          <a:lstStyle/>
          <a:p>
            <a:r>
              <a:rPr lang="en-GB" sz="900" baseline="30000" dirty="0"/>
              <a:t>1</a:t>
            </a:r>
            <a:r>
              <a:rPr lang="en-GB" sz="900" dirty="0"/>
              <a:t>XGBoost official documentation: </a:t>
            </a:r>
            <a:r>
              <a:rPr lang="en-GB" sz="900" dirty="0">
                <a:hlinkClick r:id="rId6"/>
              </a:rPr>
              <a:t>https://xgboost.readthedocs.io/en/latest/</a:t>
            </a:r>
            <a:r>
              <a:rPr lang="en-GB" sz="900" dirty="0"/>
              <a:t> </a:t>
            </a:r>
          </a:p>
          <a:p>
            <a:r>
              <a:rPr lang="en-GB" sz="900" dirty="0"/>
              <a:t>Notebook to create the Chance Quality Model from the shots data: </a:t>
            </a:r>
            <a:r>
              <a:rPr lang="en-GB" sz="900" dirty="0">
                <a:hlinkClick r:id="rId7"/>
              </a:rPr>
              <a:t>https://github.com/eddwebster/mcfc_submission/blob/main/notebooks/chance_quality_modelling/Creating%20a%20Chance%20Quality%20Model%20from%20Shots%20Data.ipynb</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59326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921FFA52-A4C6-F943-8A0E-429A4AD1D999}"/>
              </a:ext>
            </a:extLst>
          </p:cNvPr>
          <p:cNvSpPr/>
          <p:nvPr/>
        </p:nvSpPr>
        <p:spPr>
          <a:xfrm>
            <a:off x="6426283" y="1328514"/>
            <a:ext cx="5378369" cy="4267596"/>
          </a:xfrm>
          <a:prstGeom prst="roundRect">
            <a:avLst/>
          </a:prstGeom>
          <a:solidFill>
            <a:srgbClr val="FFD7D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4" name="Rounded Rectangle 43">
            <a:extLst>
              <a:ext uri="{FF2B5EF4-FFF2-40B4-BE49-F238E27FC236}">
                <a16:creationId xmlns:a16="http://schemas.microsoft.com/office/drawing/2014/main" id="{1865122A-4F09-584D-AAC0-A30E209C0C68}"/>
              </a:ext>
            </a:extLst>
          </p:cNvPr>
          <p:cNvSpPr/>
          <p:nvPr/>
        </p:nvSpPr>
        <p:spPr>
          <a:xfrm>
            <a:off x="387350" y="1328513"/>
            <a:ext cx="5378369" cy="4267596"/>
          </a:xfrm>
          <a:prstGeom prst="roundRect">
            <a:avLst/>
          </a:prstGeom>
          <a:solidFill>
            <a:srgbClr val="D0FFD9"/>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Strengths and weakness of using Logistic Regression for classification</a:t>
            </a:r>
          </a:p>
        </p:txBody>
      </p:sp>
      <p:sp>
        <p:nvSpPr>
          <p:cNvPr id="11" name="Text Placeholder 10">
            <a:extLst>
              <a:ext uri="{FF2B5EF4-FFF2-40B4-BE49-F238E27FC236}">
                <a16:creationId xmlns:a16="http://schemas.microsoft.com/office/drawing/2014/main" id="{7EC5109F-434A-1A47-B1C5-6CBF84956AB3}"/>
              </a:ext>
            </a:extLst>
          </p:cNvPr>
          <p:cNvSpPr>
            <a:spLocks noGrp="1"/>
          </p:cNvSpPr>
          <p:nvPr>
            <p:ph type="body" sz="quarter" idx="19"/>
          </p:nvPr>
        </p:nvSpPr>
        <p:spPr>
          <a:xfrm>
            <a:off x="387350" y="5668066"/>
            <a:ext cx="11417300" cy="449234"/>
          </a:xfrm>
        </p:spPr>
        <p:txBody>
          <a:bodyPr/>
          <a:lstStyle/>
          <a:p>
            <a:r>
              <a:rPr lang="en-GB" sz="1000" dirty="0"/>
              <a:t>Logistic Regression wiki: </a:t>
            </a:r>
            <a:r>
              <a:rPr lang="en-GB" sz="1000" dirty="0">
                <a:hlinkClick r:id="rId3"/>
              </a:rPr>
              <a:t>https://en.wikipedia.org/wiki/Logistic_regression</a:t>
            </a:r>
            <a:r>
              <a:rPr lang="en-GB" sz="1000" dirty="0"/>
              <a:t>.</a:t>
            </a:r>
          </a:p>
          <a:p>
            <a:r>
              <a:rPr lang="en-GB" sz="1000" dirty="0"/>
              <a:t>Notebook to create the Chance Quality Model from the shots data using Logistic Regression (initial model): </a:t>
            </a:r>
            <a:r>
              <a:rPr lang="en-GB" sz="1000" dirty="0">
                <a:hlinkClick r:id="rId4"/>
              </a:rPr>
              <a:t>https://github.com/eddwebster/mcfc_submission/blob/main/notebooks/chance_quality_modelling/Creating%20a%20Chance%20Quality%20Model%20from%20Shots%20Data.ipynb</a:t>
            </a:r>
            <a:r>
              <a:rPr lang="en-GB" sz="1000" dirty="0"/>
              <a:t> </a:t>
            </a:r>
          </a:p>
        </p:txBody>
      </p:sp>
      <p:sp>
        <p:nvSpPr>
          <p:cNvPr id="12" name="Text Placeholder 11">
            <a:extLst>
              <a:ext uri="{FF2B5EF4-FFF2-40B4-BE49-F238E27FC236}">
                <a16:creationId xmlns:a16="http://schemas.microsoft.com/office/drawing/2014/main" id="{E21A6414-3161-3849-8591-F7C22374F840}"/>
              </a:ext>
            </a:extLst>
          </p:cNvPr>
          <p:cNvSpPr>
            <a:spLocks noGrp="1"/>
          </p:cNvSpPr>
          <p:nvPr>
            <p:ph type="body" sz="quarter" idx="18"/>
          </p:nvPr>
        </p:nvSpPr>
        <p:spPr/>
        <p:txBody>
          <a:bodyPr/>
          <a:lstStyle/>
          <a:p>
            <a:pPr>
              <a:defRPr/>
            </a:pPr>
            <a:r>
              <a:rPr lang="en-GB" sz="2800" dirty="0">
                <a:solidFill>
                  <a:srgbClr val="28A0D3"/>
                </a:solidFill>
              </a:rPr>
              <a:t>Model Selection 3/4 – Advantages of Logistic Regression</a:t>
            </a:r>
          </a:p>
        </p:txBody>
      </p:sp>
      <p:sp>
        <p:nvSpPr>
          <p:cNvPr id="43" name="TextBox 42">
            <a:extLst>
              <a:ext uri="{FF2B5EF4-FFF2-40B4-BE49-F238E27FC236}">
                <a16:creationId xmlns:a16="http://schemas.microsoft.com/office/drawing/2014/main" id="{9487A77A-2C21-6741-B7F4-F932EEA82B71}"/>
              </a:ext>
            </a:extLst>
          </p:cNvPr>
          <p:cNvSpPr txBox="1"/>
          <p:nvPr/>
        </p:nvSpPr>
        <p:spPr>
          <a:xfrm>
            <a:off x="6956788" y="1400470"/>
            <a:ext cx="4317357" cy="338554"/>
          </a:xfrm>
          <a:prstGeom prst="rect">
            <a:avLst/>
          </a:prstGeom>
          <a:noFill/>
        </p:spPr>
        <p:txBody>
          <a:bodyPr wrap="square" rtlCol="0">
            <a:spAutoFit/>
          </a:bodyPr>
          <a:lstStyle/>
          <a:p>
            <a:pPr algn="ctr"/>
            <a:r>
              <a:rPr lang="en-US" sz="1600" b="1" dirty="0">
                <a:solidFill>
                  <a:srgbClr val="0D0D0D"/>
                </a:solidFill>
              </a:rPr>
              <a:t>Limitations</a:t>
            </a:r>
          </a:p>
        </p:txBody>
      </p:sp>
      <p:sp>
        <p:nvSpPr>
          <p:cNvPr id="51" name="TextBox 50">
            <a:extLst>
              <a:ext uri="{FF2B5EF4-FFF2-40B4-BE49-F238E27FC236}">
                <a16:creationId xmlns:a16="http://schemas.microsoft.com/office/drawing/2014/main" id="{23737164-9CB3-7348-ADCC-D9A7DDFE6612}"/>
              </a:ext>
            </a:extLst>
          </p:cNvPr>
          <p:cNvSpPr txBox="1"/>
          <p:nvPr/>
        </p:nvSpPr>
        <p:spPr>
          <a:xfrm>
            <a:off x="917855" y="1400470"/>
            <a:ext cx="4317357" cy="338554"/>
          </a:xfrm>
          <a:prstGeom prst="rect">
            <a:avLst/>
          </a:prstGeom>
          <a:noFill/>
        </p:spPr>
        <p:txBody>
          <a:bodyPr wrap="square" rtlCol="0">
            <a:spAutoFit/>
          </a:bodyPr>
          <a:lstStyle/>
          <a:p>
            <a:pPr algn="ctr"/>
            <a:r>
              <a:rPr lang="en-US" sz="1600" b="1" dirty="0">
                <a:solidFill>
                  <a:srgbClr val="0D0D0D"/>
                </a:solidFill>
              </a:rPr>
              <a:t>Advantages</a:t>
            </a:r>
          </a:p>
        </p:txBody>
      </p:sp>
      <p:sp>
        <p:nvSpPr>
          <p:cNvPr id="53" name="Text Placeholder 5">
            <a:extLst>
              <a:ext uri="{FF2B5EF4-FFF2-40B4-BE49-F238E27FC236}">
                <a16:creationId xmlns:a16="http://schemas.microsoft.com/office/drawing/2014/main" id="{BFE2C504-2668-9A48-A329-DACECD038647}"/>
              </a:ext>
            </a:extLst>
          </p:cNvPr>
          <p:cNvSpPr>
            <a:spLocks noGrp="1"/>
          </p:cNvSpPr>
          <p:nvPr>
            <p:ph type="body" sz="quarter" idx="16"/>
          </p:nvPr>
        </p:nvSpPr>
        <p:spPr>
          <a:xfrm>
            <a:off x="551330" y="1810982"/>
            <a:ext cx="5069542" cy="3676041"/>
          </a:xfrm>
        </p:spPr>
        <p:txBody>
          <a:bodyPr lIns="0" tIns="0" rIns="0" bIns="0" anchor="t">
            <a:noAutofit/>
          </a:bodyPr>
          <a:lstStyle/>
          <a:p>
            <a:pPr marL="239395" indent="-239395"/>
            <a:r>
              <a:rPr lang="en-GB" sz="1150" dirty="0">
                <a:solidFill>
                  <a:srgbClr val="0D0D0D"/>
                </a:solidFill>
              </a:rPr>
              <a:t>Logistic Regression is very easy to implement.</a:t>
            </a:r>
          </a:p>
          <a:p>
            <a:pPr marL="239395" indent="-239395"/>
            <a:endParaRPr lang="en-GB" sz="1150" dirty="0">
              <a:solidFill>
                <a:srgbClr val="0D0D0D"/>
              </a:solidFill>
            </a:endParaRPr>
          </a:p>
          <a:p>
            <a:pPr marL="239395" indent="-239395"/>
            <a:r>
              <a:rPr lang="en-GB" sz="1150" dirty="0">
                <a:solidFill>
                  <a:srgbClr val="0D0D0D"/>
                </a:solidFill>
              </a:rPr>
              <a:t>Logistic Regression is easier to interpret than XGBoost. The model coefficients of Logistic Regression can be used to indicate the importance of the features – no need for extra libraries such as </a:t>
            </a:r>
            <a:r>
              <a:rPr lang="en-GB" sz="1150" dirty="0">
                <a:solidFill>
                  <a:srgbClr val="0D0D0D"/>
                </a:solidFill>
                <a:hlinkClick r:id="rId5"/>
              </a:rPr>
              <a:t>SHAP</a:t>
            </a:r>
            <a:r>
              <a:rPr lang="en-GB" sz="1150" dirty="0">
                <a:solidFill>
                  <a:srgbClr val="0D0D0D"/>
                </a:solidFill>
              </a:rPr>
              <a:t>.</a:t>
            </a:r>
          </a:p>
          <a:p>
            <a:pPr marL="239395" indent="-239395"/>
            <a:endParaRPr lang="en-GB" sz="1150" dirty="0">
              <a:solidFill>
                <a:srgbClr val="0D0D0D"/>
              </a:solidFill>
            </a:endParaRPr>
          </a:p>
          <a:p>
            <a:pPr marL="239395" indent="-239395"/>
            <a:r>
              <a:rPr lang="en-GB" sz="1150" dirty="0">
                <a:solidFill>
                  <a:srgbClr val="0D0D0D"/>
                </a:solidFill>
              </a:rPr>
              <a:t>Fast training speed - faster than XGBoost.</a:t>
            </a:r>
          </a:p>
          <a:p>
            <a:pPr marL="239395" indent="-239395"/>
            <a:endParaRPr lang="en-GB" sz="1150" dirty="0">
              <a:solidFill>
                <a:srgbClr val="0D0D0D"/>
              </a:solidFill>
            </a:endParaRPr>
          </a:p>
          <a:p>
            <a:pPr marL="239395" indent="-239395"/>
            <a:r>
              <a:rPr lang="en-GB" sz="1150" dirty="0">
                <a:solidFill>
                  <a:srgbClr val="0D0D0D"/>
                </a:solidFill>
              </a:rPr>
              <a:t>More stable model than XGBoost.</a:t>
            </a:r>
          </a:p>
          <a:p>
            <a:pPr marL="239395" indent="-239395"/>
            <a:endParaRPr lang="en-GB" sz="1150" dirty="0">
              <a:solidFill>
                <a:srgbClr val="0D0D0D"/>
              </a:solidFill>
            </a:endParaRPr>
          </a:p>
          <a:p>
            <a:pPr marL="239395" indent="-239395"/>
            <a:r>
              <a:rPr lang="en-GB" sz="1150" dirty="0">
                <a:solidFill>
                  <a:srgbClr val="0D0D0D"/>
                </a:solidFill>
              </a:rPr>
              <a:t>Logistic Regression is already well calibrated i.e. when the probability of classification is 0.3, that represents a 30% chance of a goal being scored. Unlike Logistic Regression, XGBoost requires calibration after training.</a:t>
            </a:r>
          </a:p>
          <a:p>
            <a:pPr marL="239395" indent="-239395"/>
            <a:endParaRPr lang="en-GB" sz="1150" dirty="0">
              <a:solidFill>
                <a:srgbClr val="0D0D0D"/>
              </a:solidFill>
            </a:endParaRPr>
          </a:p>
          <a:p>
            <a:pPr marL="239395" indent="-239395"/>
            <a:r>
              <a:rPr lang="en-GB" sz="1150" dirty="0">
                <a:solidFill>
                  <a:srgbClr val="0D0D0D"/>
                </a:solidFill>
              </a:rPr>
              <a:t>Logistic Regression is less inclined to overfit than Decision Trees and Gradient Boosting algorithms.</a:t>
            </a:r>
          </a:p>
          <a:p>
            <a:pPr marL="239395" indent="-239395"/>
            <a:endParaRPr lang="en-GB" sz="1150" dirty="0">
              <a:solidFill>
                <a:srgbClr val="0D0D0D"/>
              </a:solidFill>
            </a:endParaRPr>
          </a:p>
          <a:p>
            <a:pPr marL="239395" indent="-239395"/>
            <a:r>
              <a:rPr lang="en-GB" sz="1150" dirty="0">
                <a:solidFill>
                  <a:srgbClr val="0D0D0D"/>
                </a:solidFill>
              </a:rPr>
              <a:t>A well-tuned Logistic Regression model can perform nearly as well as a model created using Decision Trees or Gradient Boosting algorithms such as XGBoost.</a:t>
            </a:r>
          </a:p>
        </p:txBody>
      </p:sp>
      <p:sp>
        <p:nvSpPr>
          <p:cNvPr id="55" name="Text Placeholder 5">
            <a:extLst>
              <a:ext uri="{FF2B5EF4-FFF2-40B4-BE49-F238E27FC236}">
                <a16:creationId xmlns:a16="http://schemas.microsoft.com/office/drawing/2014/main" id="{D1CC339A-A436-EA48-A0F1-DB08A017F424}"/>
              </a:ext>
            </a:extLst>
          </p:cNvPr>
          <p:cNvSpPr txBox="1">
            <a:spLocks/>
          </p:cNvSpPr>
          <p:nvPr/>
        </p:nvSpPr>
        <p:spPr>
          <a:xfrm>
            <a:off x="6602507" y="1810981"/>
            <a:ext cx="5038164" cy="3533628"/>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9395" indent="-239395"/>
            <a:r>
              <a:rPr lang="en-GB" sz="1280" dirty="0">
                <a:solidFill>
                  <a:srgbClr val="0D0D0D"/>
                </a:solidFill>
              </a:rPr>
              <a:t>Logistic Regression regression doesn’t deal well with non-linearities unless you add higher order terms. For this reason, domain knowledge and feature engineering is required to encode non-linear relationship. In the case of a Chance Quality Model, instead of using the x and y location on the pitch, the distance from the goal was determined and used as the feature to determine the shot-taker’s location on the field.</a:t>
            </a:r>
          </a:p>
          <a:p>
            <a:pPr marL="239395" indent="-239395"/>
            <a:endParaRPr lang="en-GB" sz="1280" dirty="0">
              <a:solidFill>
                <a:srgbClr val="0D0D0D"/>
              </a:solidFill>
            </a:endParaRPr>
          </a:p>
          <a:p>
            <a:pPr marL="239395" indent="-239395"/>
            <a:r>
              <a:rPr lang="en-GB" sz="1280" dirty="0">
                <a:solidFill>
                  <a:srgbClr val="0D0D0D"/>
                </a:solidFill>
              </a:rPr>
              <a:t>Less accurate than XGBoost. Many Kaggle competitions are won using XGBoost, not Logistic Regression. However, XGBoost is not guaranteed to be better than Logistic Regression in every setting.</a:t>
            </a:r>
          </a:p>
        </p:txBody>
      </p:sp>
      <p:sp>
        <p:nvSpPr>
          <p:cNvPr id="13" name="Diamond 12">
            <a:extLst>
              <a:ext uri="{FF2B5EF4-FFF2-40B4-BE49-F238E27FC236}">
                <a16:creationId xmlns:a16="http://schemas.microsoft.com/office/drawing/2014/main" id="{9F23F9ED-7476-AF47-BAAF-04FAD456F8A4}"/>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2005259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921FFA52-A4C6-F943-8A0E-429A4AD1D999}"/>
              </a:ext>
            </a:extLst>
          </p:cNvPr>
          <p:cNvSpPr/>
          <p:nvPr/>
        </p:nvSpPr>
        <p:spPr>
          <a:xfrm>
            <a:off x="6426283" y="1328514"/>
            <a:ext cx="5378369" cy="4267596"/>
          </a:xfrm>
          <a:prstGeom prst="roundRect">
            <a:avLst/>
          </a:prstGeom>
          <a:solidFill>
            <a:srgbClr val="FFD7D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4" name="Rounded Rectangle 43">
            <a:extLst>
              <a:ext uri="{FF2B5EF4-FFF2-40B4-BE49-F238E27FC236}">
                <a16:creationId xmlns:a16="http://schemas.microsoft.com/office/drawing/2014/main" id="{1865122A-4F09-584D-AAC0-A30E209C0C68}"/>
              </a:ext>
            </a:extLst>
          </p:cNvPr>
          <p:cNvSpPr/>
          <p:nvPr/>
        </p:nvSpPr>
        <p:spPr>
          <a:xfrm>
            <a:off x="387350" y="1328513"/>
            <a:ext cx="5378369" cy="4267596"/>
          </a:xfrm>
          <a:prstGeom prst="roundRect">
            <a:avLst/>
          </a:prstGeom>
          <a:solidFill>
            <a:srgbClr val="D0FFD9"/>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Strengths and weakness of using XGBoost for classification</a:t>
            </a:r>
          </a:p>
        </p:txBody>
      </p:sp>
      <p:sp>
        <p:nvSpPr>
          <p:cNvPr id="11" name="Text Placeholder 10">
            <a:extLst>
              <a:ext uri="{FF2B5EF4-FFF2-40B4-BE49-F238E27FC236}">
                <a16:creationId xmlns:a16="http://schemas.microsoft.com/office/drawing/2014/main" id="{7EC5109F-434A-1A47-B1C5-6CBF84956AB3}"/>
              </a:ext>
            </a:extLst>
          </p:cNvPr>
          <p:cNvSpPr>
            <a:spLocks noGrp="1"/>
          </p:cNvSpPr>
          <p:nvPr>
            <p:ph type="body" sz="quarter" idx="19"/>
          </p:nvPr>
        </p:nvSpPr>
        <p:spPr>
          <a:xfrm>
            <a:off x="387350" y="5668066"/>
            <a:ext cx="11417300" cy="449234"/>
          </a:xfrm>
        </p:spPr>
        <p:txBody>
          <a:bodyPr/>
          <a:lstStyle/>
          <a:p>
            <a:r>
              <a:rPr lang="en-GB" sz="1000" dirty="0"/>
              <a:t>XGBoost official documentation: </a:t>
            </a:r>
            <a:r>
              <a:rPr lang="en-GB" sz="1000" dirty="0">
                <a:hlinkClick r:id="rId3"/>
              </a:rPr>
              <a:t>https://xgboost.readthedocs.io/en/latest/</a:t>
            </a:r>
            <a:r>
              <a:rPr lang="en-GB" sz="1000" dirty="0"/>
              <a:t>.</a:t>
            </a:r>
          </a:p>
          <a:p>
            <a:r>
              <a:rPr lang="en-GB" sz="1000" dirty="0"/>
              <a:t>Notebook to create the secondary Chance Quality Model using XGBoost (separate notebook to Logistic Regression: </a:t>
            </a:r>
            <a:r>
              <a:rPr lang="en-GB" sz="1000" dirty="0">
                <a:hlinkClick r:id="rId4"/>
              </a:rPr>
              <a:t>https://github.com/eddwebster/mcfc_submission/blob/main/notebooks/chance_quality_modelling/2)%20Gradient%20Boosted%20Chance%20Quality%20Model%20from%20Shots%20Data.ipynb</a:t>
            </a:r>
            <a:r>
              <a:rPr lang="en-GB" sz="1000" dirty="0"/>
              <a:t> </a:t>
            </a:r>
          </a:p>
        </p:txBody>
      </p:sp>
      <p:sp>
        <p:nvSpPr>
          <p:cNvPr id="12" name="Text Placeholder 11">
            <a:extLst>
              <a:ext uri="{FF2B5EF4-FFF2-40B4-BE49-F238E27FC236}">
                <a16:creationId xmlns:a16="http://schemas.microsoft.com/office/drawing/2014/main" id="{E21A6414-3161-3849-8591-F7C22374F840}"/>
              </a:ext>
            </a:extLst>
          </p:cNvPr>
          <p:cNvSpPr>
            <a:spLocks noGrp="1"/>
          </p:cNvSpPr>
          <p:nvPr>
            <p:ph type="body" sz="quarter" idx="18"/>
          </p:nvPr>
        </p:nvSpPr>
        <p:spPr/>
        <p:txBody>
          <a:bodyPr/>
          <a:lstStyle/>
          <a:p>
            <a:pPr>
              <a:defRPr/>
            </a:pPr>
            <a:r>
              <a:rPr lang="en-GB" sz="2800" dirty="0">
                <a:solidFill>
                  <a:srgbClr val="28A0D3"/>
                </a:solidFill>
              </a:rPr>
              <a:t>Model Selection 4/4 – Advantages of XGBoost</a:t>
            </a:r>
          </a:p>
        </p:txBody>
      </p:sp>
      <p:sp>
        <p:nvSpPr>
          <p:cNvPr id="43" name="TextBox 42">
            <a:extLst>
              <a:ext uri="{FF2B5EF4-FFF2-40B4-BE49-F238E27FC236}">
                <a16:creationId xmlns:a16="http://schemas.microsoft.com/office/drawing/2014/main" id="{9487A77A-2C21-6741-B7F4-F932EEA82B71}"/>
              </a:ext>
            </a:extLst>
          </p:cNvPr>
          <p:cNvSpPr txBox="1"/>
          <p:nvPr/>
        </p:nvSpPr>
        <p:spPr>
          <a:xfrm>
            <a:off x="6956788" y="1400470"/>
            <a:ext cx="4317357" cy="338554"/>
          </a:xfrm>
          <a:prstGeom prst="rect">
            <a:avLst/>
          </a:prstGeom>
          <a:noFill/>
        </p:spPr>
        <p:txBody>
          <a:bodyPr wrap="square" rtlCol="0">
            <a:spAutoFit/>
          </a:bodyPr>
          <a:lstStyle/>
          <a:p>
            <a:pPr algn="ctr"/>
            <a:r>
              <a:rPr lang="en-US" sz="1600" b="1" dirty="0">
                <a:solidFill>
                  <a:srgbClr val="0D0D0D"/>
                </a:solidFill>
              </a:rPr>
              <a:t>Limitations</a:t>
            </a:r>
          </a:p>
        </p:txBody>
      </p:sp>
      <p:sp>
        <p:nvSpPr>
          <p:cNvPr id="51" name="TextBox 50">
            <a:extLst>
              <a:ext uri="{FF2B5EF4-FFF2-40B4-BE49-F238E27FC236}">
                <a16:creationId xmlns:a16="http://schemas.microsoft.com/office/drawing/2014/main" id="{23737164-9CB3-7348-ADCC-D9A7DDFE6612}"/>
              </a:ext>
            </a:extLst>
          </p:cNvPr>
          <p:cNvSpPr txBox="1"/>
          <p:nvPr/>
        </p:nvSpPr>
        <p:spPr>
          <a:xfrm>
            <a:off x="917855" y="1400470"/>
            <a:ext cx="4317357" cy="338554"/>
          </a:xfrm>
          <a:prstGeom prst="rect">
            <a:avLst/>
          </a:prstGeom>
          <a:noFill/>
        </p:spPr>
        <p:txBody>
          <a:bodyPr wrap="square" rtlCol="0">
            <a:spAutoFit/>
          </a:bodyPr>
          <a:lstStyle/>
          <a:p>
            <a:pPr algn="ctr"/>
            <a:r>
              <a:rPr lang="en-US" sz="1600" b="1" dirty="0">
                <a:solidFill>
                  <a:srgbClr val="0D0D0D"/>
                </a:solidFill>
              </a:rPr>
              <a:t>Advantages</a:t>
            </a:r>
          </a:p>
        </p:txBody>
      </p:sp>
      <p:sp>
        <p:nvSpPr>
          <p:cNvPr id="53" name="Text Placeholder 5">
            <a:extLst>
              <a:ext uri="{FF2B5EF4-FFF2-40B4-BE49-F238E27FC236}">
                <a16:creationId xmlns:a16="http://schemas.microsoft.com/office/drawing/2014/main" id="{BFE2C504-2668-9A48-A329-DACECD038647}"/>
              </a:ext>
            </a:extLst>
          </p:cNvPr>
          <p:cNvSpPr>
            <a:spLocks noGrp="1"/>
          </p:cNvSpPr>
          <p:nvPr>
            <p:ph type="body" sz="quarter" idx="16"/>
          </p:nvPr>
        </p:nvSpPr>
        <p:spPr>
          <a:xfrm>
            <a:off x="551330" y="1810982"/>
            <a:ext cx="5069542" cy="3676041"/>
          </a:xfrm>
        </p:spPr>
        <p:txBody>
          <a:bodyPr lIns="0" tIns="0" rIns="0" bIns="0" anchor="t">
            <a:noAutofit/>
          </a:bodyPr>
          <a:lstStyle/>
          <a:p>
            <a:pPr marL="239395" indent="-239395"/>
            <a:r>
              <a:rPr lang="en-GB" sz="950" dirty="0">
                <a:solidFill>
                  <a:srgbClr val="0D0D0D"/>
                </a:solidFill>
              </a:rPr>
              <a:t>XGBoost is more accurate than Logistic Regression. Many Kaggle competitions are won using XGBoost, not Logistic Regression. However, XGBoost is not guaranteed to be better than Logistic Regression in every setting.</a:t>
            </a:r>
          </a:p>
          <a:p>
            <a:pPr marL="0" indent="0">
              <a:buNone/>
            </a:pPr>
            <a:endParaRPr lang="en-GB" sz="950" dirty="0">
              <a:solidFill>
                <a:srgbClr val="0D0D0D"/>
              </a:solidFill>
            </a:endParaRPr>
          </a:p>
          <a:p>
            <a:pPr marL="239395" indent="-239395"/>
            <a:r>
              <a:rPr lang="en-GB" sz="950" dirty="0">
                <a:solidFill>
                  <a:srgbClr val="0D0D0D"/>
                </a:solidFill>
              </a:rPr>
              <a:t>XGBoost handles no linear non-linearities better than Logistic Regression. In the case of a Chance Quality Model, XGBoost doesn’t require that x and y location on the pitch are converted to a distance from the goal when determining the shot-takers position.</a:t>
            </a:r>
          </a:p>
          <a:p>
            <a:pPr marL="239395" indent="-239395"/>
            <a:endParaRPr lang="en-GB" sz="950" dirty="0">
              <a:solidFill>
                <a:srgbClr val="0D0D0D"/>
              </a:solidFill>
            </a:endParaRPr>
          </a:p>
          <a:p>
            <a:pPr marL="239395" indent="-239395"/>
            <a:r>
              <a:rPr lang="en-GB" sz="950" dirty="0">
                <a:solidFill>
                  <a:srgbClr val="0D0D0D"/>
                </a:solidFill>
              </a:rPr>
              <a:t>XGBoost can handle categorical features without using one-hot encoding to encode features since several tests can combine to split a categorical feature.</a:t>
            </a:r>
          </a:p>
          <a:p>
            <a:pPr marL="239395" indent="-239395"/>
            <a:endParaRPr lang="en-GB" sz="950" dirty="0">
              <a:solidFill>
                <a:srgbClr val="0D0D0D"/>
              </a:solidFill>
            </a:endParaRPr>
          </a:p>
          <a:p>
            <a:pPr marL="239395" indent="-239395"/>
            <a:r>
              <a:rPr lang="en-GB" sz="950" dirty="0">
                <a:solidFill>
                  <a:srgbClr val="0D0D0D"/>
                </a:solidFill>
              </a:rPr>
              <a:t>Implementation of XGBoost is also relatively easy and it’s easy to get a good performance with little tuning.</a:t>
            </a:r>
          </a:p>
          <a:p>
            <a:pPr marL="239395" indent="-239395"/>
            <a:endParaRPr lang="en-GB" sz="950" dirty="0">
              <a:solidFill>
                <a:srgbClr val="0D0D0D"/>
              </a:solidFill>
            </a:endParaRPr>
          </a:p>
          <a:p>
            <a:pPr marL="239395" indent="-239395"/>
            <a:r>
              <a:rPr lang="en-GB" sz="950" dirty="0">
                <a:solidFill>
                  <a:srgbClr val="0D0D0D"/>
                </a:solidFill>
              </a:rPr>
              <a:t>XGBoost is designed to handle missing data with its in-build features (sparse-aware). In the case of this Chance Quality Model, all missing values were treated and this was not a requirement from the chosen algorithm.</a:t>
            </a:r>
          </a:p>
          <a:p>
            <a:pPr marL="239395" indent="-239395"/>
            <a:endParaRPr lang="en-GB" sz="950" dirty="0">
              <a:solidFill>
                <a:srgbClr val="0D0D0D"/>
              </a:solidFill>
            </a:endParaRPr>
          </a:p>
          <a:p>
            <a:pPr marL="239395" indent="-239395"/>
            <a:r>
              <a:rPr lang="en-GB" sz="950" dirty="0">
                <a:solidFill>
                  <a:srgbClr val="0D0D0D"/>
                </a:solidFill>
              </a:rPr>
              <a:t>Interpretation of the features is possible with external libraries such as </a:t>
            </a:r>
            <a:r>
              <a:rPr lang="en-GB" sz="950" dirty="0">
                <a:solidFill>
                  <a:srgbClr val="0D0D0D"/>
                </a:solidFill>
                <a:hlinkClick r:id="rId5"/>
              </a:rPr>
              <a:t>SHAP</a:t>
            </a:r>
            <a:r>
              <a:rPr lang="en-GB" sz="950" dirty="0">
                <a:solidFill>
                  <a:srgbClr val="0D0D0D"/>
                </a:solidFill>
              </a:rPr>
              <a:t>.</a:t>
            </a:r>
          </a:p>
          <a:p>
            <a:pPr marL="239395" indent="-239395"/>
            <a:endParaRPr lang="en-GB" sz="950" dirty="0">
              <a:solidFill>
                <a:srgbClr val="0D0D0D"/>
              </a:solidFill>
            </a:endParaRPr>
          </a:p>
          <a:p>
            <a:pPr marL="239395" indent="-239395"/>
            <a:r>
              <a:rPr lang="en-GB" sz="950" dirty="0">
                <a:solidFill>
                  <a:srgbClr val="0D0D0D"/>
                </a:solidFill>
              </a:rPr>
              <a:t>The user can run a cross-validation after each iteration. </a:t>
            </a:r>
          </a:p>
          <a:p>
            <a:pPr marL="239395" indent="-239395"/>
            <a:endParaRPr lang="en-GB" sz="950" dirty="0">
              <a:solidFill>
                <a:srgbClr val="0D0D0D"/>
              </a:solidFill>
            </a:endParaRPr>
          </a:p>
          <a:p>
            <a:pPr marL="239395" indent="-239395"/>
            <a:r>
              <a:rPr lang="en-GB" sz="950" dirty="0">
                <a:solidFill>
                  <a:srgbClr val="0D0D0D"/>
                </a:solidFill>
              </a:rPr>
              <a:t>It supports regularisation.</a:t>
            </a:r>
          </a:p>
          <a:p>
            <a:pPr marL="0" indent="0">
              <a:buNone/>
            </a:pPr>
            <a:endParaRPr lang="en-GB" sz="950" dirty="0">
              <a:solidFill>
                <a:srgbClr val="0D0D0D"/>
              </a:solidFill>
            </a:endParaRPr>
          </a:p>
          <a:p>
            <a:pPr marL="239395" indent="-239395"/>
            <a:r>
              <a:rPr lang="en-GB" sz="950" dirty="0">
                <a:solidFill>
                  <a:srgbClr val="0D0D0D"/>
                </a:solidFill>
              </a:rPr>
              <a:t>It works well in small to medium dataset.</a:t>
            </a:r>
          </a:p>
        </p:txBody>
      </p:sp>
      <p:sp>
        <p:nvSpPr>
          <p:cNvPr id="55" name="Text Placeholder 5">
            <a:extLst>
              <a:ext uri="{FF2B5EF4-FFF2-40B4-BE49-F238E27FC236}">
                <a16:creationId xmlns:a16="http://schemas.microsoft.com/office/drawing/2014/main" id="{D1CC339A-A436-EA48-A0F1-DB08A017F424}"/>
              </a:ext>
            </a:extLst>
          </p:cNvPr>
          <p:cNvSpPr txBox="1">
            <a:spLocks/>
          </p:cNvSpPr>
          <p:nvPr/>
        </p:nvSpPr>
        <p:spPr>
          <a:xfrm>
            <a:off x="6602507" y="1810981"/>
            <a:ext cx="5038164" cy="3676042"/>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9395" indent="-239395"/>
            <a:r>
              <a:rPr lang="en-GB" sz="1130" dirty="0">
                <a:solidFill>
                  <a:srgbClr val="0D0D0D"/>
                </a:solidFill>
              </a:rPr>
              <a:t>XGBoost requires to be calibrated once the model is trained. i.e. in the case of a Chance Quality Model, when the probability of classification is 0.3, that represents a 30% chance of a goal being scored in a Logistic Regression model. However, in the case of XGBoost, without classification, this is not the case.</a:t>
            </a:r>
          </a:p>
          <a:p>
            <a:pPr marL="239395" indent="-239395"/>
            <a:endParaRPr lang="en-GB" sz="1130" dirty="0">
              <a:solidFill>
                <a:srgbClr val="0D0D0D"/>
              </a:solidFill>
            </a:endParaRPr>
          </a:p>
          <a:p>
            <a:pPr marL="239395" indent="-239395"/>
            <a:r>
              <a:rPr lang="en-GB" sz="1130" dirty="0">
                <a:solidFill>
                  <a:srgbClr val="0D0D0D"/>
                </a:solidFill>
              </a:rPr>
              <a:t>Decision Trees generally don’t extrapolate well to factors in the modelling that are hidden  or not available in the dataset. Logistic Regression however is better at handling this.</a:t>
            </a:r>
          </a:p>
          <a:p>
            <a:pPr marL="239395" indent="-239395"/>
            <a:endParaRPr lang="en-GB" sz="1130" dirty="0">
              <a:solidFill>
                <a:srgbClr val="0D0D0D"/>
              </a:solidFill>
            </a:endParaRPr>
          </a:p>
          <a:p>
            <a:pPr marL="239395" indent="-239395"/>
            <a:r>
              <a:rPr lang="en-GB" sz="1130" dirty="0">
                <a:solidFill>
                  <a:srgbClr val="0D0D0D"/>
                </a:solidFill>
              </a:rPr>
              <a:t>Decision Trees and Gradient Boosting algorithms are more inclined to overfit.</a:t>
            </a:r>
          </a:p>
          <a:p>
            <a:pPr marL="0" indent="0">
              <a:buNone/>
            </a:pPr>
            <a:endParaRPr lang="en-GB" sz="1130" dirty="0">
              <a:solidFill>
                <a:srgbClr val="0D0D0D"/>
              </a:solidFill>
            </a:endParaRPr>
          </a:p>
          <a:p>
            <a:pPr marL="239395" indent="-239395"/>
            <a:r>
              <a:rPr lang="en-GB" sz="1130" dirty="0">
                <a:solidFill>
                  <a:srgbClr val="0D0D0D"/>
                </a:solidFill>
              </a:rPr>
              <a:t>Less easy to interpret than Logistic Regression (an extremely important aspect of football data analytics is interpreting the model results to football practitioners). While Decision Trees are also interpretable because of their strict if/else tests, the ensemble methods, which have higher generalisation ability, do not have a straightforward interpretation.</a:t>
            </a:r>
          </a:p>
          <a:p>
            <a:pPr marL="239395" indent="-239395"/>
            <a:endParaRPr lang="en-GB" sz="1130" dirty="0">
              <a:solidFill>
                <a:srgbClr val="0D0D0D"/>
              </a:solidFill>
            </a:endParaRPr>
          </a:p>
          <a:p>
            <a:pPr marL="239395" indent="-239395"/>
            <a:r>
              <a:rPr lang="en-GB" sz="1130" dirty="0">
                <a:solidFill>
                  <a:srgbClr val="0D0D0D"/>
                </a:solidFill>
              </a:rPr>
              <a:t>Slower training speed than Logistic Regression Tuning hyperparameters using search functions such as Grid Search can take some time.</a:t>
            </a:r>
          </a:p>
        </p:txBody>
      </p:sp>
      <p:sp>
        <p:nvSpPr>
          <p:cNvPr id="13" name="Diamond 12">
            <a:extLst>
              <a:ext uri="{FF2B5EF4-FFF2-40B4-BE49-F238E27FC236}">
                <a16:creationId xmlns:a16="http://schemas.microsoft.com/office/drawing/2014/main" id="{9F23F9ED-7476-AF47-BAAF-04FAD456F8A4}"/>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28089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373876"/>
            <a:ext cx="7361522" cy="4359412"/>
          </a:xfrm>
        </p:spPr>
        <p:txBody>
          <a:bodyPr lIns="0" tIns="0" rIns="0" bIns="0" anchor="t"/>
          <a:lstStyle/>
          <a:p>
            <a:pPr marL="0" indent="0">
              <a:buNone/>
            </a:pPr>
            <a:r>
              <a:rPr lang="en-GB" sz="1700" b="1" dirty="0">
                <a:solidFill>
                  <a:srgbClr val="00275E"/>
                </a:solidFill>
              </a:rPr>
              <a:t>Define, build and train and Chance Quality Model using the Shots data</a:t>
            </a:r>
            <a:endParaRPr lang="en-GB" sz="1700" dirty="0">
              <a:solidFill>
                <a:srgbClr val="00275E"/>
              </a:solidFill>
            </a:endParaRPr>
          </a:p>
          <a:p>
            <a:pPr marL="0" indent="0">
              <a:buNone/>
            </a:pPr>
            <a:r>
              <a:rPr lang="en-GB" sz="1700" dirty="0">
                <a:solidFill>
                  <a:srgbClr val="262626"/>
                </a:solidFill>
              </a:rPr>
              <a:t>Build and train a basic classification model that can predict the likelihood of shots resulting in goals</a:t>
            </a:r>
          </a:p>
          <a:p>
            <a:pPr marL="0" indent="0">
              <a:buNone/>
            </a:pPr>
            <a:endParaRPr lang="en-GB" sz="1700" dirty="0">
              <a:solidFill>
                <a:srgbClr val="262626"/>
              </a:solidFill>
            </a:endParaRPr>
          </a:p>
          <a:p>
            <a:pPr marL="0" indent="0">
              <a:buNone/>
            </a:pPr>
            <a:endParaRPr lang="en-GB" sz="1700" dirty="0">
              <a:solidFill>
                <a:srgbClr val="262626"/>
              </a:solidFill>
            </a:endParaRPr>
          </a:p>
          <a:p>
            <a:pPr marL="0" indent="0">
              <a:buNone/>
            </a:pPr>
            <a:r>
              <a:rPr lang="en-GB" sz="1700" b="1" dirty="0">
                <a:solidFill>
                  <a:srgbClr val="00275E"/>
                </a:solidFill>
              </a:rPr>
              <a:t>Analyse game 2 of the sample Metrica Sports Tracking and Event Data</a:t>
            </a:r>
          </a:p>
          <a:p>
            <a:pPr marL="0" indent="0">
              <a:buNone/>
            </a:pPr>
            <a:r>
              <a:rPr lang="en-GB" sz="1700" dirty="0">
                <a:solidFill>
                  <a:srgbClr val="262626"/>
                </a:solidFill>
              </a:rPr>
              <a:t>Using the Tracking data and corresponding Event data, examine the key chances in the match and export a shots dataset compatible to be used with the trained CQM.</a:t>
            </a:r>
          </a:p>
          <a:p>
            <a:pPr marL="0" indent="0">
              <a:buNone/>
            </a:pPr>
            <a:endParaRPr lang="en-GB" sz="1700" dirty="0">
              <a:solidFill>
                <a:srgbClr val="262626"/>
              </a:solidFill>
            </a:endParaRPr>
          </a:p>
          <a:p>
            <a:pPr marL="0" indent="0">
              <a:buNone/>
            </a:pPr>
            <a:endParaRPr lang="en-GB" sz="1700" dirty="0">
              <a:solidFill>
                <a:srgbClr val="262626"/>
              </a:solidFill>
            </a:endParaRPr>
          </a:p>
          <a:p>
            <a:pPr marL="0" indent="0">
              <a:buNone/>
            </a:pPr>
            <a:r>
              <a:rPr lang="en-GB" sz="1700" b="1" dirty="0">
                <a:solidFill>
                  <a:srgbClr val="00275E"/>
                </a:solidFill>
              </a:rPr>
              <a:t>Assessment of the team’s performance in the Metrica Sports data through application of the Chance Quality Model</a:t>
            </a:r>
          </a:p>
          <a:p>
            <a:pPr marL="0" indent="0">
              <a:buNone/>
            </a:pPr>
            <a:r>
              <a:rPr lang="en-GB" sz="1700" dirty="0">
                <a:solidFill>
                  <a:srgbClr val="262626"/>
                </a:solidFill>
              </a:rPr>
              <a:t>Using the exported Metrica shots data to predict the likelihood that the chances that took place in the match resulted in a goal or not through application of the trained CQM.</a:t>
            </a:r>
            <a:endParaRPr lang="en-GB" sz="170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Explanation of how this data challenge was tackled in three parts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Analysis Process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45842"/>
            <a:ext cx="11417300" cy="171457"/>
          </a:xfrm>
        </p:spPr>
        <p:txBody>
          <a:bodyPr/>
          <a:lstStyle/>
          <a:p>
            <a:endParaRPr lang="en-GB" dirty="0"/>
          </a:p>
        </p:txBody>
      </p:sp>
      <p:sp>
        <p:nvSpPr>
          <p:cNvPr id="3" name="Oval 2">
            <a:extLst>
              <a:ext uri="{FF2B5EF4-FFF2-40B4-BE49-F238E27FC236}">
                <a16:creationId xmlns:a16="http://schemas.microsoft.com/office/drawing/2014/main" id="{5E55E50B-B0B7-4EE8-9D84-28C118D11A85}"/>
              </a:ext>
            </a:extLst>
          </p:cNvPr>
          <p:cNvSpPr/>
          <p:nvPr/>
        </p:nvSpPr>
        <p:spPr>
          <a:xfrm>
            <a:off x="395261" y="139541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66096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6405" y="4239203"/>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5" name="Picture 14">
            <a:extLst>
              <a:ext uri="{FF2B5EF4-FFF2-40B4-BE49-F238E27FC236}">
                <a16:creationId xmlns:a16="http://schemas.microsoft.com/office/drawing/2014/main" id="{56DE62B3-D41C-DF4A-B7BD-1DC07EC07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16" name="Picture 15">
            <a:extLst>
              <a:ext uri="{FF2B5EF4-FFF2-40B4-BE49-F238E27FC236}">
                <a16:creationId xmlns:a16="http://schemas.microsoft.com/office/drawing/2014/main" id="{AE686933-107C-9148-A681-9EEE88241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648" y="2855640"/>
            <a:ext cx="2032084" cy="1388052"/>
          </a:xfrm>
          <a:prstGeom prst="rect">
            <a:avLst/>
          </a:prstGeom>
        </p:spPr>
      </p:pic>
      <p:pic>
        <p:nvPicPr>
          <p:cNvPr id="18" name="Picture 8">
            <a:extLst>
              <a:ext uri="{FF2B5EF4-FFF2-40B4-BE49-F238E27FC236}">
                <a16:creationId xmlns:a16="http://schemas.microsoft.com/office/drawing/2014/main" id="{C37D9C45-71FF-9C4A-B0EF-4FB6E090D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9145" y="4400321"/>
            <a:ext cx="3511089" cy="13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233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8"/>
            <a:ext cx="11417302" cy="1925274"/>
          </a:xfrm>
        </p:spPr>
        <p:txBody>
          <a:bodyPr lIns="0" tIns="0" rIns="0" bIns="0" anchor="t">
            <a:noAutofit/>
          </a:bodyPr>
          <a:lstStyle/>
          <a:p>
            <a:pPr marL="239395" indent="-239395"/>
            <a:r>
              <a:rPr lang="en-GB" sz="1050" dirty="0">
                <a:solidFill>
                  <a:srgbClr val="0D0D0D"/>
                </a:solidFill>
              </a:rPr>
              <a:t>This Chance Quality Model is required to calculate the probability of a shot resulting in a goal (i.e. P[</a:t>
            </a:r>
            <a:r>
              <a:rPr lang="en-GB" sz="1050" dirty="0" err="1">
                <a:solidFill>
                  <a:srgbClr val="0D0D0D"/>
                </a:solidFill>
              </a:rPr>
              <a:t>goal|shot,situation</a:t>
            </a:r>
            <a:r>
              <a:rPr lang="en-GB" sz="1050" dirty="0">
                <a:solidFill>
                  <a:srgbClr val="0D0D0D"/>
                </a:solidFill>
              </a:rPr>
              <a:t>]) given a certain state e.g. position of the shot, left foot, number of defenders, etc. Therefore, the a loss function used needs to be appropriate for measuring the probability of a binary classifier. </a:t>
            </a:r>
          </a:p>
          <a:p>
            <a:pPr marL="239395" indent="-239395"/>
            <a:endParaRPr lang="en-GB" sz="1050" dirty="0">
              <a:solidFill>
                <a:srgbClr val="0D0D0D"/>
              </a:solidFill>
            </a:endParaRPr>
          </a:p>
          <a:p>
            <a:pPr marL="239395" indent="-239395"/>
            <a:r>
              <a:rPr lang="en-GB" sz="1050" dirty="0">
                <a:solidFill>
                  <a:srgbClr val="0D0D0D"/>
                </a:solidFill>
              </a:rPr>
              <a:t>There is an array of model evaluation metrics at the disposal of a classification algorithm. Notable metrics include the: Accuracy, Precision, F1-score, ROC AUC, Brier Score, and the Log Loss. A brief description for each metric is described below but for more information and for all available metrics, see the scikit-learn documentation [</a:t>
            </a:r>
            <a:r>
              <a:rPr lang="en-GB" sz="1050" dirty="0">
                <a:solidFill>
                  <a:srgbClr val="0D0D0D"/>
                </a:solidFill>
                <a:hlinkClick r:id="rId3"/>
              </a:rPr>
              <a:t>link</a:t>
            </a:r>
            <a:r>
              <a:rPr lang="en-GB" sz="1050" dirty="0">
                <a:solidFill>
                  <a:srgbClr val="0D0D0D"/>
                </a:solidFill>
              </a:rPr>
              <a:t>].</a:t>
            </a:r>
          </a:p>
          <a:p>
            <a:pPr marL="239395" indent="-239395"/>
            <a:endParaRPr lang="en-GB" sz="1050" dirty="0">
              <a:solidFill>
                <a:srgbClr val="0D0D0D"/>
              </a:solidFill>
            </a:endParaRPr>
          </a:p>
          <a:p>
            <a:pPr marL="239395" indent="-239395"/>
            <a:r>
              <a:rPr lang="en-GB" sz="1050" dirty="0">
                <a:solidFill>
                  <a:srgbClr val="0D0D0D"/>
                </a:solidFill>
              </a:rPr>
              <a:t>In the following definitions, the following terminology is used:</a:t>
            </a:r>
          </a:p>
          <a:p>
            <a:pPr marL="527388" lvl="1" indent="-239395"/>
            <a:r>
              <a:rPr lang="en-GB" sz="1050" dirty="0">
                <a:solidFill>
                  <a:srgbClr val="0D0D0D"/>
                </a:solidFill>
              </a:rPr>
              <a:t>True Positive (TP): Prediction is +</a:t>
            </a:r>
            <a:r>
              <a:rPr lang="en-GB" sz="1050" dirty="0" err="1">
                <a:solidFill>
                  <a:srgbClr val="0D0D0D"/>
                </a:solidFill>
              </a:rPr>
              <a:t>ve</a:t>
            </a:r>
            <a:r>
              <a:rPr lang="en-GB" sz="1050" dirty="0">
                <a:solidFill>
                  <a:srgbClr val="0D0D0D"/>
                </a:solidFill>
              </a:rPr>
              <a:t> and X is +</a:t>
            </a:r>
            <a:r>
              <a:rPr lang="en-GB" sz="1050" dirty="0" err="1">
                <a:solidFill>
                  <a:srgbClr val="0D0D0D"/>
                </a:solidFill>
              </a:rPr>
              <a:t>ve</a:t>
            </a:r>
            <a:endParaRPr lang="en-GB" sz="1050" dirty="0">
              <a:solidFill>
                <a:srgbClr val="0D0D0D"/>
              </a:solidFill>
            </a:endParaRPr>
          </a:p>
          <a:p>
            <a:pPr marL="527388" lvl="1" indent="-239395"/>
            <a:r>
              <a:rPr lang="en-GB" sz="1050" dirty="0">
                <a:solidFill>
                  <a:srgbClr val="0D0D0D"/>
                </a:solidFill>
              </a:rPr>
              <a:t>True Negative (TN): Prediction is -</a:t>
            </a:r>
            <a:r>
              <a:rPr lang="en-GB" sz="1050" dirty="0" err="1">
                <a:solidFill>
                  <a:srgbClr val="0D0D0D"/>
                </a:solidFill>
              </a:rPr>
              <a:t>ve</a:t>
            </a:r>
            <a:r>
              <a:rPr lang="en-GB" sz="1050" dirty="0">
                <a:solidFill>
                  <a:srgbClr val="0D0D0D"/>
                </a:solidFill>
              </a:rPr>
              <a:t> and X is -</a:t>
            </a:r>
            <a:r>
              <a:rPr lang="en-GB" sz="1050" dirty="0" err="1">
                <a:solidFill>
                  <a:srgbClr val="0D0D0D"/>
                </a:solidFill>
              </a:rPr>
              <a:t>ve</a:t>
            </a:r>
            <a:endParaRPr lang="en-GB" sz="1050" dirty="0">
              <a:solidFill>
                <a:srgbClr val="0D0D0D"/>
              </a:solidFill>
            </a:endParaRPr>
          </a:p>
          <a:p>
            <a:pPr marL="527388" lvl="1" indent="-239395"/>
            <a:r>
              <a:rPr lang="en-GB" sz="1050" dirty="0">
                <a:solidFill>
                  <a:srgbClr val="0D0D0D"/>
                </a:solidFill>
              </a:rPr>
              <a:t>False Positive (FP): Prediction is +</a:t>
            </a:r>
            <a:r>
              <a:rPr lang="en-GB" sz="1050" dirty="0" err="1">
                <a:solidFill>
                  <a:srgbClr val="0D0D0D"/>
                </a:solidFill>
              </a:rPr>
              <a:t>ve</a:t>
            </a:r>
            <a:r>
              <a:rPr lang="en-GB" sz="1050" dirty="0">
                <a:solidFill>
                  <a:srgbClr val="0D0D0D"/>
                </a:solidFill>
              </a:rPr>
              <a:t> and X is -</a:t>
            </a:r>
            <a:r>
              <a:rPr lang="en-GB" sz="1050" dirty="0" err="1">
                <a:solidFill>
                  <a:srgbClr val="0D0D0D"/>
                </a:solidFill>
              </a:rPr>
              <a:t>ve</a:t>
            </a:r>
            <a:endParaRPr lang="en-GB" sz="1050" dirty="0">
              <a:solidFill>
                <a:srgbClr val="0D0D0D"/>
              </a:solidFill>
            </a:endParaRPr>
          </a:p>
          <a:p>
            <a:pPr marL="527388" lvl="1" indent="-239395"/>
            <a:r>
              <a:rPr lang="en-GB" sz="1050" dirty="0">
                <a:solidFill>
                  <a:srgbClr val="0D0D0D"/>
                </a:solidFill>
              </a:rPr>
              <a:t>False Negative (FN): Prediction is -</a:t>
            </a:r>
            <a:r>
              <a:rPr lang="en-GB" sz="1050" dirty="0" err="1">
                <a:solidFill>
                  <a:srgbClr val="0D0D0D"/>
                </a:solidFill>
              </a:rPr>
              <a:t>ve</a:t>
            </a:r>
            <a:r>
              <a:rPr lang="en-GB" sz="1050" dirty="0">
                <a:solidFill>
                  <a:srgbClr val="0D0D0D"/>
                </a:solidFill>
              </a:rPr>
              <a:t> and X is +</a:t>
            </a:r>
            <a:r>
              <a:rPr lang="en-GB" sz="1050" dirty="0" err="1">
                <a:solidFill>
                  <a:srgbClr val="0D0D0D"/>
                </a:solidFill>
              </a:rPr>
              <a:t>ve</a:t>
            </a:r>
            <a:endParaRPr lang="en-GB" sz="1050" dirty="0">
              <a:solidFill>
                <a:srgbClr val="0D0D0D"/>
              </a:solidFill>
            </a:endParaRPr>
          </a:p>
          <a:p>
            <a:pPr marL="0" indent="0">
              <a:buNone/>
            </a:pPr>
            <a:endParaRPr lang="en-GB" sz="10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09785" cy="270933"/>
          </a:xfrm>
        </p:spPr>
        <p:txBody>
          <a:bodyPr/>
          <a:lstStyle/>
          <a:p>
            <a:pPr lvl="0">
              <a:defRPr/>
            </a:pPr>
            <a:r>
              <a:rPr lang="en-GB" sz="1800" dirty="0">
                <a:solidFill>
                  <a:srgbClr val="00275E"/>
                </a:solidFill>
              </a:rPr>
              <a:t>There is an array of metrics available for classification model for which Log Loss is used in this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Metric Selection 1/2 – All Available Metrics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786681"/>
            <a:ext cx="11417301" cy="330617"/>
          </a:xfrm>
        </p:spPr>
        <p:txBody>
          <a:bodyPr/>
          <a:lstStyle/>
          <a:p>
            <a:r>
              <a:rPr lang="en-GB" sz="900" dirty="0"/>
              <a:t>scikit-learn model evaluation metrics: </a:t>
            </a:r>
            <a:r>
              <a:rPr lang="en-GB" sz="900" dirty="0">
                <a:hlinkClick r:id="rId3"/>
              </a:rPr>
              <a:t>https://scikit-learn.org/stable/modules/model_evaluation.html</a:t>
            </a:r>
            <a:r>
              <a:rPr lang="en-GB" sz="900" dirty="0"/>
              <a:t> </a:t>
            </a:r>
          </a:p>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2" name="Diamond 11">
            <a:extLst>
              <a:ext uri="{FF2B5EF4-FFF2-40B4-BE49-F238E27FC236}">
                <a16:creationId xmlns:a16="http://schemas.microsoft.com/office/drawing/2014/main" id="{ABBF181D-83D7-914A-BC33-0EB45FCCCDC6}"/>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aphicFrame>
        <p:nvGraphicFramePr>
          <p:cNvPr id="13" name="Table 10">
            <a:extLst>
              <a:ext uri="{FF2B5EF4-FFF2-40B4-BE49-F238E27FC236}">
                <a16:creationId xmlns:a16="http://schemas.microsoft.com/office/drawing/2014/main" id="{6246AE7E-5080-A54B-ABCE-4BF9555E7FE1}"/>
              </a:ext>
            </a:extLst>
          </p:cNvPr>
          <p:cNvGraphicFramePr>
            <a:graphicFrameLocks noGrp="1"/>
          </p:cNvGraphicFramePr>
          <p:nvPr>
            <p:extLst>
              <p:ext uri="{D42A27DB-BD31-4B8C-83A1-F6EECF244321}">
                <p14:modId xmlns:p14="http://schemas.microsoft.com/office/powerpoint/2010/main" val="3354102980"/>
              </p:ext>
            </p:extLst>
          </p:nvPr>
        </p:nvGraphicFramePr>
        <p:xfrm>
          <a:off x="394864" y="3206286"/>
          <a:ext cx="11409786" cy="2483314"/>
        </p:xfrm>
        <a:graphic>
          <a:graphicData uri="http://schemas.openxmlformats.org/drawingml/2006/table">
            <a:tbl>
              <a:tblPr firstRow="1" bandRow="1">
                <a:tableStyleId>{5C22544A-7EE6-4342-B048-85BDC9FD1C3A}</a:tableStyleId>
              </a:tblPr>
              <a:tblGrid>
                <a:gridCol w="2094336">
                  <a:extLst>
                    <a:ext uri="{9D8B030D-6E8A-4147-A177-3AD203B41FA5}">
                      <a16:colId xmlns:a16="http://schemas.microsoft.com/office/drawing/2014/main" val="2975947328"/>
                    </a:ext>
                  </a:extLst>
                </a:gridCol>
                <a:gridCol w="9315450">
                  <a:extLst>
                    <a:ext uri="{9D8B030D-6E8A-4147-A177-3AD203B41FA5}">
                      <a16:colId xmlns:a16="http://schemas.microsoft.com/office/drawing/2014/main" val="1270954315"/>
                    </a:ext>
                  </a:extLst>
                </a:gridCol>
              </a:tblGrid>
              <a:tr h="202535">
                <a:tc>
                  <a:txBody>
                    <a:bodyPr/>
                    <a:lstStyle/>
                    <a:p>
                      <a:r>
                        <a:rPr lang="en-US" sz="950" dirty="0"/>
                        <a:t>Metric</a:t>
                      </a:r>
                    </a:p>
                  </a:txBody>
                  <a:tcPr anchor="ctr"/>
                </a:tc>
                <a:tc>
                  <a:txBody>
                    <a:bodyPr/>
                    <a:lstStyle/>
                    <a:p>
                      <a:r>
                        <a:rPr lang="en-US" sz="950" dirty="0"/>
                        <a:t>Description</a:t>
                      </a:r>
                    </a:p>
                  </a:txBody>
                  <a:tcPr anchor="ctr"/>
                </a:tc>
                <a:extLst>
                  <a:ext uri="{0D108BD9-81ED-4DB2-BD59-A6C34878D82A}">
                    <a16:rowId xmlns:a16="http://schemas.microsoft.com/office/drawing/2014/main" val="413359859"/>
                  </a:ext>
                </a:extLst>
              </a:tr>
              <a:tr h="202535">
                <a:tc>
                  <a:txBody>
                    <a:bodyPr/>
                    <a:lstStyle/>
                    <a:p>
                      <a:r>
                        <a:rPr lang="en-US" sz="950" b="1" dirty="0">
                          <a:solidFill>
                            <a:srgbClr val="0D0D0D"/>
                          </a:solidFill>
                        </a:rPr>
                        <a:t>Accuracy</a:t>
                      </a:r>
                    </a:p>
                  </a:txBody>
                  <a:tcPr anchor="ctr"/>
                </a:tc>
                <a:tc>
                  <a:txBody>
                    <a:bodyPr/>
                    <a:lstStyle/>
                    <a:p>
                      <a:r>
                        <a:rPr lang="en-US" sz="950" dirty="0">
                          <a:solidFill>
                            <a:srgbClr val="0D0D0D"/>
                          </a:solidFill>
                        </a:rPr>
                        <a:t>Accuracy is the ratio of the correctly labeled examples in the whole dataset of examples. Accuracy = (TP+TN)/(TP+FP+FN+TN).</a:t>
                      </a:r>
                    </a:p>
                  </a:txBody>
                  <a:tcPr anchor="ctr"/>
                </a:tc>
                <a:extLst>
                  <a:ext uri="{0D108BD9-81ED-4DB2-BD59-A6C34878D82A}">
                    <a16:rowId xmlns:a16="http://schemas.microsoft.com/office/drawing/2014/main" val="822975819"/>
                  </a:ext>
                </a:extLst>
              </a:tr>
              <a:tr h="202535">
                <a:tc>
                  <a:txBody>
                    <a:bodyPr/>
                    <a:lstStyle/>
                    <a:p>
                      <a:r>
                        <a:rPr lang="en-US" sz="950" b="1" dirty="0">
                          <a:solidFill>
                            <a:srgbClr val="0D0D0D"/>
                          </a:solidFill>
                        </a:rPr>
                        <a:t>Precision</a:t>
                      </a:r>
                    </a:p>
                  </a:txBody>
                  <a:tcPr anchor="ctr"/>
                </a:tc>
                <a:tc>
                  <a:txBody>
                    <a:bodyPr/>
                    <a:lstStyle/>
                    <a:p>
                      <a:r>
                        <a:rPr lang="en-US" sz="950" dirty="0">
                          <a:solidFill>
                            <a:srgbClr val="0D0D0D"/>
                          </a:solidFill>
                        </a:rPr>
                        <a:t>Precision is the ratio of the correctly +</a:t>
                      </a:r>
                      <a:r>
                        <a:rPr lang="en-US" sz="950" dirty="0" err="1">
                          <a:solidFill>
                            <a:srgbClr val="0D0D0D"/>
                          </a:solidFill>
                        </a:rPr>
                        <a:t>ve</a:t>
                      </a:r>
                      <a:r>
                        <a:rPr lang="en-US" sz="950" dirty="0">
                          <a:solidFill>
                            <a:srgbClr val="0D0D0D"/>
                          </a:solidFill>
                        </a:rPr>
                        <a:t> labeled all +</a:t>
                      </a:r>
                      <a:r>
                        <a:rPr lang="en-US" sz="950" dirty="0" err="1">
                          <a:solidFill>
                            <a:srgbClr val="0D0D0D"/>
                          </a:solidFill>
                        </a:rPr>
                        <a:t>ve</a:t>
                      </a:r>
                      <a:r>
                        <a:rPr lang="en-US" sz="950" dirty="0">
                          <a:solidFill>
                            <a:srgbClr val="0D0D0D"/>
                          </a:solidFill>
                        </a:rPr>
                        <a:t> examples. Precision = TP/(TP+FP)</a:t>
                      </a:r>
                    </a:p>
                  </a:txBody>
                  <a:tcPr anchor="ctr"/>
                </a:tc>
                <a:extLst>
                  <a:ext uri="{0D108BD9-81ED-4DB2-BD59-A6C34878D82A}">
                    <a16:rowId xmlns:a16="http://schemas.microsoft.com/office/drawing/2014/main" val="2587958632"/>
                  </a:ext>
                </a:extLst>
              </a:tr>
              <a:tr h="202535">
                <a:tc>
                  <a:txBody>
                    <a:bodyPr/>
                    <a:lstStyle/>
                    <a:p>
                      <a:r>
                        <a:rPr lang="en-US" sz="950" b="1" dirty="0">
                          <a:solidFill>
                            <a:srgbClr val="0D0D0D"/>
                          </a:solidFill>
                        </a:rPr>
                        <a:t>Recall (Sensitivity)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950" dirty="0">
                          <a:solidFill>
                            <a:srgbClr val="0D0D0D"/>
                          </a:solidFill>
                        </a:rPr>
                        <a:t>Recall is the ratio of the correctly +</a:t>
                      </a:r>
                      <a:r>
                        <a:rPr lang="en-US" sz="950" dirty="0" err="1">
                          <a:solidFill>
                            <a:srgbClr val="0D0D0D"/>
                          </a:solidFill>
                        </a:rPr>
                        <a:t>ve</a:t>
                      </a:r>
                      <a:r>
                        <a:rPr lang="en-US" sz="950" dirty="0">
                          <a:solidFill>
                            <a:srgbClr val="0D0D0D"/>
                          </a:solidFill>
                        </a:rPr>
                        <a:t> labeled out of all Recall = TP/(TP+FN).</a:t>
                      </a:r>
                    </a:p>
                  </a:txBody>
                  <a:tcPr anchor="ctr"/>
                </a:tc>
                <a:extLst>
                  <a:ext uri="{0D108BD9-81ED-4DB2-BD59-A6C34878D82A}">
                    <a16:rowId xmlns:a16="http://schemas.microsoft.com/office/drawing/2014/main" val="4010568677"/>
                  </a:ext>
                </a:extLst>
              </a:tr>
              <a:tr h="303994">
                <a:tc>
                  <a:txBody>
                    <a:bodyPr/>
                    <a:lstStyle/>
                    <a:p>
                      <a:r>
                        <a:rPr lang="en-US" sz="950" b="1" dirty="0">
                          <a:solidFill>
                            <a:srgbClr val="0D0D0D"/>
                          </a:solidFill>
                        </a:rPr>
                        <a:t>F1-score</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950" dirty="0">
                          <a:solidFill>
                            <a:srgbClr val="0D0D0D"/>
                          </a:solidFill>
                        </a:rPr>
                        <a:t>F1-score considers both Precision and Recall. It is the harmonic mean(average) of the precision and recall. F1-score = 2*(Recall * Precision) / (Recall + Precision).</a:t>
                      </a:r>
                    </a:p>
                  </a:txBody>
                  <a:tcPr anchor="ctr"/>
                </a:tc>
                <a:extLst>
                  <a:ext uri="{0D108BD9-81ED-4DB2-BD59-A6C34878D82A}">
                    <a16:rowId xmlns:a16="http://schemas.microsoft.com/office/drawing/2014/main" val="2977968338"/>
                  </a:ext>
                </a:extLst>
              </a:tr>
              <a:tr h="202535">
                <a:tc>
                  <a:txBody>
                    <a:bodyPr/>
                    <a:lstStyle/>
                    <a:p>
                      <a:r>
                        <a:rPr lang="en-US" sz="950" b="1" dirty="0">
                          <a:solidFill>
                            <a:srgbClr val="0D0D0D"/>
                          </a:solidFill>
                        </a:rPr>
                        <a:t>Specificity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950" dirty="0">
                          <a:solidFill>
                            <a:srgbClr val="0D0D0D"/>
                          </a:solidFill>
                        </a:rPr>
                        <a:t>Specificity is the correctly -</a:t>
                      </a:r>
                      <a:r>
                        <a:rPr lang="en-US" sz="950" dirty="0" err="1">
                          <a:solidFill>
                            <a:srgbClr val="0D0D0D"/>
                          </a:solidFill>
                        </a:rPr>
                        <a:t>ve</a:t>
                      </a:r>
                      <a:r>
                        <a:rPr lang="en-US" sz="950" dirty="0">
                          <a:solidFill>
                            <a:srgbClr val="0D0D0D"/>
                          </a:solidFill>
                        </a:rPr>
                        <a:t> labeled that are actually -</a:t>
                      </a:r>
                      <a:r>
                        <a:rPr lang="en-US" sz="950" dirty="0" err="1">
                          <a:solidFill>
                            <a:srgbClr val="0D0D0D"/>
                          </a:solidFill>
                        </a:rPr>
                        <a:t>ve</a:t>
                      </a:r>
                      <a:r>
                        <a:rPr lang="en-US" sz="950" dirty="0">
                          <a:solidFill>
                            <a:srgbClr val="0D0D0D"/>
                          </a:solidFill>
                        </a:rPr>
                        <a:t>. Specificity = TN/(TN+FP)</a:t>
                      </a:r>
                    </a:p>
                  </a:txBody>
                  <a:tcPr anchor="ctr"/>
                </a:tc>
                <a:extLst>
                  <a:ext uri="{0D108BD9-81ED-4DB2-BD59-A6C34878D82A}">
                    <a16:rowId xmlns:a16="http://schemas.microsoft.com/office/drawing/2014/main" val="611125837"/>
                  </a:ext>
                </a:extLst>
              </a:tr>
              <a:tr h="202535">
                <a:tc>
                  <a:txBody>
                    <a:bodyPr/>
                    <a:lstStyle/>
                    <a:p>
                      <a:r>
                        <a:rPr lang="en-US" sz="950" b="1" dirty="0">
                          <a:solidFill>
                            <a:srgbClr val="0D0D0D"/>
                          </a:solidFill>
                        </a:rPr>
                        <a:t>ROC AUC</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950" dirty="0">
                          <a:solidFill>
                            <a:srgbClr val="0D0D0D"/>
                          </a:solidFill>
                        </a:rPr>
                        <a:t>The ROC AUC of a model is the probability that the model ranks a random +</a:t>
                      </a:r>
                      <a:r>
                        <a:rPr lang="en-US" sz="950" dirty="0" err="1">
                          <a:solidFill>
                            <a:srgbClr val="0D0D0D"/>
                          </a:solidFill>
                        </a:rPr>
                        <a:t>ve</a:t>
                      </a:r>
                      <a:r>
                        <a:rPr lang="en-US" sz="950" dirty="0">
                          <a:solidFill>
                            <a:srgbClr val="0D0D0D"/>
                          </a:solidFill>
                        </a:rPr>
                        <a:t> example more highly than a random -</a:t>
                      </a:r>
                      <a:r>
                        <a:rPr lang="en-US" sz="950" dirty="0" err="1">
                          <a:solidFill>
                            <a:srgbClr val="0D0D0D"/>
                          </a:solidFill>
                        </a:rPr>
                        <a:t>ve</a:t>
                      </a:r>
                      <a:r>
                        <a:rPr lang="en-US" sz="950" dirty="0">
                          <a:solidFill>
                            <a:srgbClr val="0D0D0D"/>
                          </a:solidFill>
                        </a:rPr>
                        <a:t> negative example.</a:t>
                      </a:r>
                    </a:p>
                  </a:txBody>
                  <a:tcPr anchor="ctr"/>
                </a:tc>
                <a:extLst>
                  <a:ext uri="{0D108BD9-81ED-4DB2-BD59-A6C34878D82A}">
                    <a16:rowId xmlns:a16="http://schemas.microsoft.com/office/drawing/2014/main" val="2315343449"/>
                  </a:ext>
                </a:extLst>
              </a:tr>
              <a:tr h="202535">
                <a:tc>
                  <a:txBody>
                    <a:bodyPr/>
                    <a:lstStyle/>
                    <a:p>
                      <a:r>
                        <a:rPr lang="en-US" sz="950" b="1" dirty="0">
                          <a:solidFill>
                            <a:srgbClr val="0D0D0D"/>
                          </a:solidFill>
                        </a:rPr>
                        <a:t>Brier Score</a:t>
                      </a:r>
                    </a:p>
                  </a:txBody>
                  <a:tcPr anchor="ctr"/>
                </a:tc>
                <a:tc>
                  <a:txBody>
                    <a:bodyPr/>
                    <a:lstStyle/>
                    <a:p>
                      <a:r>
                        <a:rPr lang="en-US" sz="950" dirty="0">
                          <a:solidFill>
                            <a:srgbClr val="0D0D0D"/>
                          </a:solidFill>
                        </a:rPr>
                        <a:t>The Brier score, calculates the mean squared error between predicted probabilities and the expected values. The score summarises the magnitude of the error in the probability forecasts.</a:t>
                      </a:r>
                    </a:p>
                  </a:txBody>
                  <a:tcPr anchor="ctr"/>
                </a:tc>
                <a:extLst>
                  <a:ext uri="{0D108BD9-81ED-4DB2-BD59-A6C34878D82A}">
                    <a16:rowId xmlns:a16="http://schemas.microsoft.com/office/drawing/2014/main" val="3739924220"/>
                  </a:ext>
                </a:extLst>
              </a:tr>
              <a:tr h="202535">
                <a:tc>
                  <a:txBody>
                    <a:bodyPr/>
                    <a:lstStyle/>
                    <a:p>
                      <a:r>
                        <a:rPr lang="en-US" sz="950" b="1" dirty="0">
                          <a:solidFill>
                            <a:srgbClr val="0D0D0D"/>
                          </a:solidFill>
                        </a:rPr>
                        <a:t>Log Loss (Binary Cross Entropy)</a:t>
                      </a:r>
                    </a:p>
                  </a:txBody>
                  <a:tcPr anchor="ctr"/>
                </a:tc>
                <a:tc>
                  <a:txBody>
                    <a:bodyPr/>
                    <a:lstStyle/>
                    <a:p>
                      <a:r>
                        <a:rPr lang="en-US" sz="950" dirty="0">
                          <a:solidFill>
                            <a:srgbClr val="0D0D0D"/>
                          </a:solidFill>
                        </a:rPr>
                        <a:t>Log Loss or Binary Cross Entropy compares each of the predicted probabilities to actual class output which can be either 0 or 1. It then calculates the score that penalises the probabilities based on the distance from the expected value. That means how close or far from the actual value.</a:t>
                      </a:r>
                    </a:p>
                  </a:txBody>
                  <a:tcPr anchor="ctr"/>
                </a:tc>
                <a:extLst>
                  <a:ext uri="{0D108BD9-81ED-4DB2-BD59-A6C34878D82A}">
                    <a16:rowId xmlns:a16="http://schemas.microsoft.com/office/drawing/2014/main" val="3991623825"/>
                  </a:ext>
                </a:extLst>
              </a:tr>
            </a:tbl>
          </a:graphicData>
        </a:graphic>
      </p:graphicFrame>
    </p:spTree>
    <p:extLst>
      <p:ext uri="{BB962C8B-B14F-4D97-AF65-F5344CB8AC3E}">
        <p14:creationId xmlns:p14="http://schemas.microsoft.com/office/powerpoint/2010/main" val="30599372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8"/>
                <a:ext cx="11417302" cy="4266428"/>
              </a:xfrm>
            </p:spPr>
            <p:txBody>
              <a:bodyPr lIns="0" tIns="0" rIns="0" bIns="0" anchor="t">
                <a:noAutofit/>
              </a:bodyPr>
              <a:lstStyle/>
              <a:p>
                <a:pPr marL="239395" indent="-239395"/>
                <a:r>
                  <a:rPr lang="en-GB" sz="1050" dirty="0">
                    <a:solidFill>
                      <a:srgbClr val="0D0D0D"/>
                    </a:solidFill>
                  </a:rPr>
                  <a:t>This performance of the Chance Quality Model was assessed using the </a:t>
                </a:r>
                <a:r>
                  <a:rPr lang="en-GB" sz="1050" u="sng" dirty="0">
                    <a:solidFill>
                      <a:srgbClr val="0D0D0D"/>
                    </a:solidFill>
                  </a:rPr>
                  <a:t>Log Loss</a:t>
                </a:r>
                <a:r>
                  <a:rPr lang="en-GB" sz="1050" dirty="0">
                    <a:solidFill>
                      <a:srgbClr val="0D0D0D"/>
                    </a:solidFill>
                  </a:rPr>
                  <a:t>, or the Binary Cross Entropy. </a:t>
                </a:r>
              </a:p>
              <a:p>
                <a:pPr marL="239395" indent="-239395"/>
                <a:endParaRPr lang="en-GB" sz="1050" dirty="0">
                  <a:solidFill>
                    <a:srgbClr val="0D0D0D"/>
                  </a:solidFill>
                </a:endParaRPr>
              </a:p>
              <a:p>
                <a:r>
                  <a:rPr lang="en-GB" sz="1050" dirty="0">
                    <a:solidFill>
                      <a:srgbClr val="0D0D0D"/>
                    </a:solidFill>
                  </a:rPr>
                  <a:t>The Log Loss is a take on the </a:t>
                </a:r>
                <a:r>
                  <a:rPr lang="en-GB" sz="1050" u="sng" dirty="0">
                    <a:solidFill>
                      <a:srgbClr val="0D0D0D"/>
                    </a:solidFill>
                  </a:rPr>
                  <a:t>Likelihood Function</a:t>
                </a:r>
                <a:r>
                  <a:rPr lang="en-GB" sz="1050" dirty="0">
                    <a:solidFill>
                      <a:srgbClr val="0D0D0D"/>
                    </a:solidFill>
                  </a:rPr>
                  <a:t> (-1× the log of the Likelihood Function). The Likelihood Function answers the question of how likely did a model think the actually observed set of outcomes was. For example, if you have a labelled example in the training data and the model has found some values for the parameters, </a:t>
                </a:r>
                <a14:m>
                  <m:oMath xmlns:m="http://schemas.openxmlformats.org/officeDocument/2006/math">
                    <m:acc>
                      <m:accPr>
                        <m:chr m:val="̂"/>
                        <m:ctrlPr>
                          <a:rPr lang="en-GB" sz="1050" b="1" i="1" smtClean="0">
                            <a:solidFill>
                              <a:srgbClr val="0D0D0D"/>
                            </a:solidFill>
                            <a:latin typeface="Cambria Math" panose="02040503050406030204" pitchFamily="18" charset="0"/>
                            <a:ea typeface="Cambria Math" panose="02040503050406030204" pitchFamily="18" charset="0"/>
                          </a:rPr>
                        </m:ctrlPr>
                      </m:accPr>
                      <m:e>
                        <m:r>
                          <a:rPr lang="en-GB" sz="1050" b="1" i="0" smtClean="0">
                            <a:solidFill>
                              <a:srgbClr val="0D0D0D"/>
                            </a:solidFill>
                            <a:latin typeface="Cambria Math" panose="02040503050406030204" pitchFamily="18" charset="0"/>
                            <a:ea typeface="Cambria Math" panose="02040503050406030204" pitchFamily="18" charset="0"/>
                          </a:rPr>
                          <m:t>𝐰</m:t>
                        </m:r>
                      </m:e>
                    </m:acc>
                  </m:oMath>
                </a14:m>
                <a:r>
                  <a:rPr lang="en-GB" sz="1050" dirty="0">
                    <a:solidFill>
                      <a:srgbClr val="0D0D0D"/>
                    </a:solidFill>
                  </a:rPr>
                  <a:t>, and the bias (real number), </a:t>
                </a:r>
                <a14:m>
                  <m:oMath xmlns:m="http://schemas.openxmlformats.org/officeDocument/2006/math">
                    <m:acc>
                      <m:accPr>
                        <m:chr m:val="̂"/>
                        <m:ctrlPr>
                          <a:rPr lang="en-GB" sz="1050" i="1">
                            <a:solidFill>
                              <a:srgbClr val="0D0D0D"/>
                            </a:solidFill>
                            <a:latin typeface="Cambria Math" panose="02040503050406030204" pitchFamily="18" charset="0"/>
                          </a:rPr>
                        </m:ctrlPr>
                      </m:accPr>
                      <m:e>
                        <m:r>
                          <a:rPr lang="en-GB" sz="1050" i="1">
                            <a:solidFill>
                              <a:srgbClr val="0D0D0D"/>
                            </a:solidFill>
                            <a:latin typeface="Cambria Math" panose="02040503050406030204" pitchFamily="18" charset="0"/>
                          </a:rPr>
                          <m:t>𝑏</m:t>
                        </m:r>
                      </m:e>
                    </m:acc>
                  </m:oMath>
                </a14:m>
                <a:r>
                  <a:rPr lang="en-GB" sz="1050" dirty="0">
                    <a:solidFill>
                      <a:srgbClr val="0D0D0D"/>
                    </a:solidFill>
                  </a:rPr>
                  <a:t> , you then apply the model </a:t>
                </a:r>
                <a:r>
                  <a:rPr lang="en-GB" sz="1050" dirty="0" err="1">
                    <a:solidFill>
                      <a:srgbClr val="0D0D0D"/>
                    </a:solidFill>
                    <a:latin typeface="Cambria Math" panose="02040503050406030204" pitchFamily="18" charset="0"/>
                    <a:ea typeface="Cambria Math" panose="02040503050406030204" pitchFamily="18" charset="0"/>
                  </a:rPr>
                  <a:t>f</a:t>
                </a:r>
                <a:r>
                  <a:rPr lang="en-GB" sz="1050" b="1" baseline="-25000" dirty="0" err="1">
                    <a:solidFill>
                      <a:srgbClr val="0D0D0D"/>
                    </a:solidFill>
                    <a:latin typeface="Cambria Math" panose="02040503050406030204" pitchFamily="18" charset="0"/>
                    <a:ea typeface="Cambria Math" panose="02040503050406030204" pitchFamily="18" charset="0"/>
                  </a:rPr>
                  <a:t>w</a:t>
                </a:r>
                <a:r>
                  <a:rPr lang="en-GB" sz="1050" baseline="-25000" dirty="0" err="1">
                    <a:solidFill>
                      <a:srgbClr val="0D0D0D"/>
                    </a:solidFill>
                    <a:latin typeface="Cambria Math" panose="02040503050406030204" pitchFamily="18" charset="0"/>
                    <a:ea typeface="Cambria Math" panose="02040503050406030204" pitchFamily="18" charset="0"/>
                  </a:rPr>
                  <a:t>,b</a:t>
                </a:r>
                <a:r>
                  <a:rPr lang="en-GB" sz="1050" dirty="0">
                    <a:solidFill>
                      <a:srgbClr val="0D0D0D"/>
                    </a:solidFill>
                  </a:rPr>
                  <a:t> to </a:t>
                </a:r>
                <a:r>
                  <a:rPr lang="en-GB" sz="1050" i="1" dirty="0">
                    <a:solidFill>
                      <a:srgbClr val="0D0D0D"/>
                    </a:solidFill>
                    <a:latin typeface="Cambria Math" panose="02040503050406030204" pitchFamily="18" charset="0"/>
                    <a:ea typeface="Cambria Math" panose="02040503050406030204" pitchFamily="18" charset="0"/>
                  </a:rPr>
                  <a:t>x</a:t>
                </a:r>
                <a:r>
                  <a:rPr lang="en-GB" sz="1050" i="1" baseline="-25000" dirty="0">
                    <a:solidFill>
                      <a:srgbClr val="0D0D0D"/>
                    </a:solidFill>
                    <a:latin typeface="Cambria Math" panose="02040503050406030204" pitchFamily="18" charset="0"/>
                    <a:ea typeface="Cambria Math" panose="02040503050406030204" pitchFamily="18" charset="0"/>
                  </a:rPr>
                  <a:t>i </a:t>
                </a:r>
                <a:r>
                  <a:rPr lang="en-GB" sz="1050" dirty="0">
                    <a:solidFill>
                      <a:srgbClr val="0D0D0D"/>
                    </a:solidFill>
                  </a:rPr>
                  <a:t> and a value of 0 &lt; </a:t>
                </a:r>
                <a:r>
                  <a:rPr lang="en-GB" sz="1050" i="1" dirty="0">
                    <a:solidFill>
                      <a:srgbClr val="0D0D0D"/>
                    </a:solidFill>
                    <a:latin typeface="Cambria Math" panose="02040503050406030204" pitchFamily="18" charset="0"/>
                    <a:ea typeface="Cambria Math" panose="02040503050406030204" pitchFamily="18" charset="0"/>
                  </a:rPr>
                  <a:t>p </a:t>
                </a:r>
                <a:r>
                  <a:rPr lang="en-GB" sz="1050" dirty="0">
                    <a:solidFill>
                      <a:srgbClr val="0D0D0D"/>
                    </a:solidFill>
                  </a:rPr>
                  <a:t> &lt; 1 will be returned. If </a:t>
                </a:r>
                <a:r>
                  <a:rPr lang="en-GB" sz="1050" i="1" dirty="0" err="1">
                    <a:solidFill>
                      <a:srgbClr val="0D0D0D"/>
                    </a:solidFill>
                    <a:latin typeface="Cambria Math" panose="02040503050406030204" pitchFamily="18" charset="0"/>
                    <a:ea typeface="Cambria Math" panose="02040503050406030204" pitchFamily="18" charset="0"/>
                  </a:rPr>
                  <a:t>y</a:t>
                </a:r>
                <a:r>
                  <a:rPr lang="en-GB" sz="1050" i="1" baseline="-25000" dirty="0" err="1">
                    <a:solidFill>
                      <a:srgbClr val="0D0D0D"/>
                    </a:solidFill>
                    <a:latin typeface="Cambria Math" panose="02040503050406030204" pitchFamily="18" charset="0"/>
                    <a:ea typeface="Cambria Math" panose="02040503050406030204" pitchFamily="18" charset="0"/>
                  </a:rPr>
                  <a:t>i</a:t>
                </a:r>
                <a:r>
                  <a:rPr lang="en-GB" sz="1050" i="1" baseline="-25000"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is the positive class, the likelihood of </a:t>
                </a:r>
                <a:r>
                  <a:rPr lang="en-GB" sz="1050" i="1" dirty="0" err="1">
                    <a:solidFill>
                      <a:srgbClr val="0D0D0D"/>
                    </a:solidFill>
                    <a:latin typeface="Cambria Math" panose="02040503050406030204" pitchFamily="18" charset="0"/>
                    <a:ea typeface="Cambria Math" panose="02040503050406030204" pitchFamily="18" charset="0"/>
                  </a:rPr>
                  <a:t>y</a:t>
                </a:r>
                <a:r>
                  <a:rPr lang="en-GB" sz="1050" i="1" baseline="-25000" dirty="0" err="1">
                    <a:solidFill>
                      <a:srgbClr val="0D0D0D"/>
                    </a:solidFill>
                    <a:latin typeface="Cambria Math" panose="02040503050406030204" pitchFamily="18" charset="0"/>
                    <a:ea typeface="Cambria Math" panose="02040503050406030204" pitchFamily="18" charset="0"/>
                  </a:rPr>
                  <a:t>i</a:t>
                </a:r>
                <a:r>
                  <a:rPr lang="en-GB" sz="1050" i="1" baseline="-25000"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being the positive class, according to the model, is given by </a:t>
                </a:r>
                <a:r>
                  <a:rPr lang="en-GB" sz="1050" i="1" dirty="0">
                    <a:solidFill>
                      <a:srgbClr val="0D0D0D"/>
                    </a:solidFill>
                    <a:latin typeface="Cambria Math" panose="02040503050406030204" pitchFamily="18" charset="0"/>
                    <a:ea typeface="Cambria Math" panose="02040503050406030204" pitchFamily="18" charset="0"/>
                  </a:rPr>
                  <a:t>p</a:t>
                </a:r>
                <a:r>
                  <a:rPr lang="en-GB" sz="1050" dirty="0">
                    <a:solidFill>
                      <a:srgbClr val="0D0D0D"/>
                    </a:solidFill>
                  </a:rPr>
                  <a:t>. Similarly, if </a:t>
                </a:r>
                <a:r>
                  <a:rPr lang="en-GB" sz="1050" i="1" dirty="0" err="1">
                    <a:solidFill>
                      <a:srgbClr val="0D0D0D"/>
                    </a:solidFill>
                    <a:latin typeface="Cambria Math" panose="02040503050406030204" pitchFamily="18" charset="0"/>
                    <a:ea typeface="Cambria Math" panose="02040503050406030204" pitchFamily="18" charset="0"/>
                  </a:rPr>
                  <a:t>y</a:t>
                </a:r>
                <a:r>
                  <a:rPr lang="en-GB" sz="1050" i="1" baseline="-25000" dirty="0" err="1">
                    <a:solidFill>
                      <a:srgbClr val="0D0D0D"/>
                    </a:solidFill>
                    <a:latin typeface="Cambria Math" panose="02040503050406030204" pitchFamily="18" charset="0"/>
                    <a:ea typeface="Cambria Math" panose="02040503050406030204" pitchFamily="18" charset="0"/>
                  </a:rPr>
                  <a:t>i</a:t>
                </a:r>
                <a:r>
                  <a:rPr lang="en-GB" sz="1050" i="1" baseline="-25000"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is the negative class, the likelihood of it being the negative class is given by 1 – </a:t>
                </a:r>
                <a:r>
                  <a:rPr lang="en-GB" sz="1050" i="1" dirty="0">
                    <a:solidFill>
                      <a:srgbClr val="0D0D0D"/>
                    </a:solidFill>
                    <a:latin typeface="Cambria Math" panose="02040503050406030204" pitchFamily="18" charset="0"/>
                    <a:ea typeface="Cambria Math" panose="02040503050406030204" pitchFamily="18" charset="0"/>
                  </a:rPr>
                  <a:t>p</a:t>
                </a:r>
                <a:r>
                  <a:rPr lang="en-GB" sz="1050" dirty="0">
                    <a:solidFill>
                      <a:srgbClr val="0D0D0D"/>
                    </a:solidFill>
                  </a:rPr>
                  <a:t>.</a:t>
                </a:r>
              </a:p>
              <a:p>
                <a:endParaRPr lang="en-GB" sz="1050" dirty="0">
                  <a:solidFill>
                    <a:srgbClr val="0D0D0D"/>
                  </a:solidFill>
                </a:endParaRPr>
              </a:p>
              <a:p>
                <a:r>
                  <a:rPr lang="en-GB" sz="1050" dirty="0">
                    <a:solidFill>
                      <a:srgbClr val="0D0D0D"/>
                    </a:solidFill>
                  </a:rPr>
                  <a:t>The optimisation criterion in Logistic Regression is called </a:t>
                </a:r>
                <a:r>
                  <a:rPr lang="en-GB" sz="1050" u="sng" dirty="0">
                    <a:solidFill>
                      <a:srgbClr val="0D0D0D"/>
                    </a:solidFill>
                  </a:rPr>
                  <a:t>maximum likelihood</a:t>
                </a:r>
                <a:r>
                  <a:rPr lang="en-GB" sz="1050" dirty="0">
                    <a:solidFill>
                      <a:srgbClr val="0D0D0D"/>
                    </a:solidFill>
                  </a:rPr>
                  <a:t>. Instead of minimising the average loss, like in Linear Regression, Logistic Regression maximises the likelihood of the training data according to the model, represented mathematically as as:</a:t>
                </a:r>
              </a:p>
              <a:p>
                <a:endParaRPr lang="cy-GB" sz="1050" dirty="0">
                  <a:solidFill>
                    <a:srgbClr val="0D0D0D"/>
                  </a:solidFill>
                </a:endParaRPr>
              </a:p>
              <a:p>
                <a:pPr marL="287993" lvl="1" indent="0">
                  <a:buNone/>
                </a:pPr>
                <a:r>
                  <a:rPr lang="en-GB" sz="1050" dirty="0">
                    <a:solidFill>
                      <a:srgbClr val="0D0D0D"/>
                    </a:solidFill>
                  </a:rPr>
                  <a:t>											where:</a:t>
                </a:r>
              </a:p>
              <a:p>
                <a:pPr marL="287993" lvl="1" indent="0">
                  <a:buNone/>
                </a:pPr>
                <a:r>
                  <a:rPr lang="en-GB" sz="1050" dirty="0">
                    <a:solidFill>
                      <a:srgbClr val="0D0D0D"/>
                    </a:solidFill>
                    <a:latin typeface="Cambria Math" panose="02040503050406030204" pitchFamily="18" charset="0"/>
                    <a:ea typeface="Cambria Math" panose="02040503050406030204" pitchFamily="18" charset="0"/>
                  </a:rPr>
                  <a:t>											- </a:t>
                </a:r>
                <a:r>
                  <a:rPr lang="en-GB" sz="1050" b="1" dirty="0">
                    <a:solidFill>
                      <a:srgbClr val="0D0D0D"/>
                    </a:solidFill>
                    <a:latin typeface="Cambria Math" panose="02040503050406030204" pitchFamily="18" charset="0"/>
                    <a:ea typeface="Cambria Math" panose="02040503050406030204" pitchFamily="18" charset="0"/>
                  </a:rPr>
                  <a:t>w</a:t>
                </a:r>
                <a:r>
                  <a:rPr lang="en-GB" sz="1050" dirty="0">
                    <a:solidFill>
                      <a:srgbClr val="0D0D0D"/>
                    </a:solidFill>
                  </a:rPr>
                  <a:t> is a D-dimensional vector of parameters</a:t>
                </a:r>
              </a:p>
              <a:p>
                <a:pPr marL="287993" lvl="1" indent="0">
                  <a:buNone/>
                </a:pPr>
                <a:r>
                  <a:rPr lang="en-GB" sz="1050" dirty="0">
                    <a:solidFill>
                      <a:srgbClr val="0D0D0D"/>
                    </a:solidFill>
                  </a:rPr>
                  <a:t>											- </a:t>
                </a:r>
                <a:r>
                  <a:rPr lang="en-GB" sz="1050" i="1" dirty="0">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is bias (a real number)</a:t>
                </a:r>
              </a:p>
              <a:p>
                <a:pPr marL="287993" lvl="1" indent="0">
                  <a:buNone/>
                </a:pPr>
                <a:r>
                  <a:rPr lang="en-GB" sz="1050" dirty="0">
                    <a:solidFill>
                      <a:srgbClr val="0D0D0D"/>
                    </a:solidFill>
                  </a:rPr>
                  <a:t>											- </a:t>
                </a:r>
                <a:r>
                  <a:rPr lang="en-GB" sz="1050" dirty="0" err="1">
                    <a:solidFill>
                      <a:srgbClr val="0D0D0D"/>
                    </a:solidFill>
                    <a:latin typeface="Cambria Math" panose="02040503050406030204" pitchFamily="18" charset="0"/>
                    <a:ea typeface="Cambria Math" panose="02040503050406030204" pitchFamily="18" charset="0"/>
                  </a:rPr>
                  <a:t>f</a:t>
                </a:r>
                <a:r>
                  <a:rPr lang="en-GB" sz="1050" b="1" baseline="-25000" dirty="0" err="1">
                    <a:solidFill>
                      <a:srgbClr val="0D0D0D"/>
                    </a:solidFill>
                    <a:latin typeface="Cambria Math" panose="02040503050406030204" pitchFamily="18" charset="0"/>
                    <a:ea typeface="Cambria Math" panose="02040503050406030204" pitchFamily="18" charset="0"/>
                  </a:rPr>
                  <a:t>w</a:t>
                </a:r>
                <a:r>
                  <a:rPr lang="en-GB" sz="1050" baseline="-25000" dirty="0" err="1">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means that the model is parametrised by two values, </a:t>
                </a:r>
                <a:r>
                  <a:rPr lang="en-GB" sz="1050" b="1" dirty="0">
                    <a:solidFill>
                      <a:srgbClr val="0D0D0D"/>
                    </a:solidFill>
                    <a:latin typeface="Cambria Math" panose="02040503050406030204" pitchFamily="18" charset="0"/>
                    <a:ea typeface="Cambria Math" panose="02040503050406030204" pitchFamily="18" charset="0"/>
                  </a:rPr>
                  <a:t>w</a:t>
                </a:r>
                <a:r>
                  <a:rPr lang="en-GB" sz="1050" dirty="0">
                    <a:solidFill>
                      <a:srgbClr val="0D0D0D"/>
                    </a:solidFill>
                  </a:rPr>
                  <a:t> and </a:t>
                </a:r>
                <a:r>
                  <a:rPr lang="en-GB" sz="1050" i="1" dirty="0">
                    <a:solidFill>
                      <a:srgbClr val="0D0D0D"/>
                    </a:solidFill>
                    <a:latin typeface="Cambria Math" panose="02040503050406030204" pitchFamily="18" charset="0"/>
                    <a:ea typeface="Cambria Math" panose="02040503050406030204" pitchFamily="18" charset="0"/>
                  </a:rPr>
                  <a:t>b</a:t>
                </a:r>
                <a:r>
                  <a:rPr lang="en-GB" sz="1050" b="1" dirty="0">
                    <a:solidFill>
                      <a:srgbClr val="0D0D0D"/>
                    </a:solidFill>
                    <a:latin typeface="Cambria Math" panose="02040503050406030204" pitchFamily="18" charset="0"/>
                    <a:ea typeface="Cambria Math" panose="02040503050406030204" pitchFamily="18" charset="0"/>
                  </a:rPr>
                  <a:t> </a:t>
                </a:r>
                <a:r>
                  <a:rPr lang="en-GB" sz="1050" dirty="0">
                    <a:solidFill>
                      <a:srgbClr val="0D0D0D"/>
                    </a:solidFill>
                  </a:rPr>
                  <a:t>											</a:t>
                </a:r>
              </a:p>
              <a:p>
                <a:endParaRPr lang="en-GB" sz="1050" dirty="0">
                  <a:solidFill>
                    <a:srgbClr val="0D0D0D"/>
                  </a:solidFill>
                </a:endParaRPr>
              </a:p>
              <a:p>
                <a:r>
                  <a:rPr lang="en-GB" sz="1050" dirty="0">
                    <a:solidFill>
                      <a:srgbClr val="0D0D0D"/>
                    </a:solidFill>
                  </a:rPr>
                  <a:t>As Log Loss is -1× the log of the Likelihood Function, it can be formally defined as the </a:t>
                </a:r>
                <a:r>
                  <a:rPr lang="en-GB" sz="1050" u="sng" dirty="0">
                    <a:solidFill>
                      <a:srgbClr val="0D0D0D"/>
                    </a:solidFill>
                  </a:rPr>
                  <a:t>negative average of the log of corrected predicted probabilities</a:t>
                </a:r>
                <a:r>
                  <a:rPr lang="en-GB" sz="1050" dirty="0">
                    <a:solidFill>
                      <a:srgbClr val="0D0D0D"/>
                    </a:solidFill>
                  </a:rPr>
                  <a:t>, and can be represented mathematically as follows:</a:t>
                </a:r>
              </a:p>
              <a:p>
                <a:pPr marL="287993" lvl="1" indent="0">
                  <a:buNone/>
                </a:pPr>
                <a:r>
                  <a:rPr lang="en-GB" sz="1050" dirty="0">
                    <a:solidFill>
                      <a:srgbClr val="0D0D0D"/>
                    </a:solidFill>
                  </a:rPr>
                  <a:t>														</a:t>
                </a:r>
              </a:p>
              <a:p>
                <a:pPr marL="287993" lvl="1" indent="0">
                  <a:buNone/>
                </a:pPr>
                <a:endParaRPr lang="en-GB" sz="1050" dirty="0">
                  <a:solidFill>
                    <a:srgbClr val="0D0D0D"/>
                  </a:solidFill>
                </a:endParaRPr>
              </a:p>
              <a:p>
                <a:pPr marL="287993" lvl="1" indent="0">
                  <a:buNone/>
                </a:pPr>
                <a:r>
                  <a:rPr lang="en-GB" sz="1050" dirty="0">
                    <a:solidFill>
                      <a:srgbClr val="0D0D0D"/>
                    </a:solidFill>
                  </a:rPr>
                  <a:t>					</a:t>
                </a:r>
              </a:p>
              <a:p>
                <a:endParaRPr lang="en-GB" sz="1050" dirty="0">
                  <a:solidFill>
                    <a:srgbClr val="0D0D0D"/>
                  </a:solidFill>
                </a:endParaRPr>
              </a:p>
              <a:p>
                <a:r>
                  <a:rPr lang="en-GB" sz="1050" dirty="0">
                    <a:solidFill>
                      <a:srgbClr val="0D0D0D"/>
                    </a:solidFill>
                  </a:rPr>
                  <a:t>Data Scientists used the Log Loss because for each prediction is between 0 and 1, </a:t>
                </a:r>
                <a:r>
                  <a:rPr lang="en-GB" sz="1050" dirty="0" err="1">
                    <a:solidFill>
                      <a:srgbClr val="0D0D0D"/>
                    </a:solidFill>
                  </a:rPr>
                  <a:t>ifyou</a:t>
                </a:r>
                <a:r>
                  <a:rPr lang="en-GB" sz="1050" dirty="0">
                    <a:solidFill>
                      <a:srgbClr val="0D0D0D"/>
                    </a:solidFill>
                  </a:rPr>
                  <a:t> multiply enough numbers in this range, the result gets so small that computers can't keep track of it. By taking the log of the Likelihood and multiplying it by negative 1, it is easy to keep track of and maintains a common convention that lower loss scores are better.</a:t>
                </a:r>
              </a:p>
            </p:txBody>
          </p:sp>
        </mc:Choice>
        <mc:Fallback xmlns="">
          <p:sp>
            <p:nvSpPr>
              <p:cNvPr id="6" name="Text Placeholder 5">
                <a:extLst>
                  <a:ext uri="{FF2B5EF4-FFF2-40B4-BE49-F238E27FC236}">
                    <a16:creationId xmlns:a16="http://schemas.microsoft.com/office/drawing/2014/main" id="{F9D5101B-53F1-45FD-A8AB-E88340344236}"/>
                  </a:ext>
                </a:extLst>
              </p:cNvPr>
              <p:cNvSpPr>
                <a:spLocks noGrp="1" noRot="1" noChangeAspect="1" noMove="1" noResize="1" noEditPoints="1" noAdjustHandles="1" noChangeArrowheads="1" noChangeShapeType="1" noTextEdit="1"/>
              </p:cNvSpPr>
              <p:nvPr>
                <p:ph type="body" sz="quarter" idx="16"/>
              </p:nvPr>
            </p:nvSpPr>
            <p:spPr>
              <a:xfrm>
                <a:off x="387349" y="1246538"/>
                <a:ext cx="11417302" cy="4266428"/>
              </a:xfrm>
              <a:blipFill>
                <a:blip r:embed="rId3"/>
                <a:stretch>
                  <a:fillRect l="-667" t="-890" r="-100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159827" cy="270933"/>
          </a:xfrm>
        </p:spPr>
        <p:txBody>
          <a:bodyPr/>
          <a:lstStyle/>
          <a:p>
            <a:pPr lvl="0">
              <a:defRPr/>
            </a:pPr>
            <a:r>
              <a:rPr lang="en-GB" sz="1800" dirty="0">
                <a:solidFill>
                  <a:srgbClr val="00275E"/>
                </a:solidFill>
              </a:rPr>
              <a:t>Background information and mathematics to the Likelihood Function and the Log Loss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Metric Selection 2/2 – Log Loss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478491"/>
            <a:ext cx="11417301" cy="638808"/>
          </a:xfrm>
        </p:spPr>
        <p:txBody>
          <a:bodyPr/>
          <a:lstStyle/>
          <a:p>
            <a:r>
              <a:rPr lang="en-GB" sz="900" dirty="0"/>
              <a:t>What is Log Loss by Dan Becker: </a:t>
            </a:r>
            <a:r>
              <a:rPr lang="en-GB" sz="900" dirty="0">
                <a:hlinkClick r:id="rId4"/>
              </a:rPr>
              <a:t>https://www.kaggle.com/dansbecker/what-is-log-loss</a:t>
            </a:r>
            <a:r>
              <a:rPr lang="en-GB" sz="900" dirty="0"/>
              <a:t> </a:t>
            </a:r>
          </a:p>
          <a:p>
            <a:r>
              <a:rPr lang="en-GB" sz="900" dirty="0"/>
              <a:t>scikit-learn model evaluation metrics: </a:t>
            </a:r>
            <a:r>
              <a:rPr lang="en-GB" sz="900" dirty="0">
                <a:hlinkClick r:id="rId5"/>
              </a:rPr>
              <a:t>https://scikit-learn.org/stable/modules/model_evaluation.html</a:t>
            </a:r>
            <a:r>
              <a:rPr lang="en-GB" sz="900" dirty="0"/>
              <a:t> </a:t>
            </a:r>
          </a:p>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B2216A9-4859-A94D-A621-0DEADDFE0588}"/>
                  </a:ext>
                </a:extLst>
              </p:cNvPr>
              <p:cNvSpPr/>
              <p:nvPr/>
            </p:nvSpPr>
            <p:spPr>
              <a:xfrm>
                <a:off x="2118169" y="4388482"/>
                <a:ext cx="5824864" cy="483466"/>
              </a:xfrm>
              <a:prstGeom prst="rect">
                <a:avLst/>
              </a:prstGeom>
            </p:spPr>
            <p:txBody>
              <a:bodyPr wrap="none">
                <a:spAutoFit/>
              </a:bodyPr>
              <a:lstStyle/>
              <a:p>
                <a14:m>
                  <m:oMath xmlns:m="http://schemas.openxmlformats.org/officeDocument/2006/math">
                    <m:r>
                      <m:rPr>
                        <m:sty m:val="p"/>
                      </m:rPr>
                      <a:rPr lang="en-GB" b="0" i="0" smtClean="0">
                        <a:solidFill>
                          <a:srgbClr val="0D0D0D"/>
                        </a:solidFill>
                        <a:latin typeface="Cambria Math" panose="02040503050406030204" pitchFamily="18" charset="0"/>
                      </a:rPr>
                      <m:t>Log</m:t>
                    </m:r>
                    <m:r>
                      <a:rPr lang="en-GB" b="0" i="0" smtClean="0">
                        <a:solidFill>
                          <a:srgbClr val="0D0D0D"/>
                        </a:solidFill>
                        <a:latin typeface="Cambria Math" panose="02040503050406030204" pitchFamily="18" charset="0"/>
                      </a:rPr>
                      <m:t> </m:t>
                    </m:r>
                    <m:r>
                      <m:rPr>
                        <m:sty m:val="p"/>
                      </m:rPr>
                      <a:rPr lang="en-GB" b="0" i="0" smtClean="0">
                        <a:solidFill>
                          <a:srgbClr val="0D0D0D"/>
                        </a:solidFill>
                        <a:latin typeface="Cambria Math" panose="02040503050406030204" pitchFamily="18" charset="0"/>
                      </a:rPr>
                      <m:t>Loss</m:t>
                    </m:r>
                    <m:r>
                      <a:rPr lang="en-GB" b="0" i="1" smtClean="0">
                        <a:solidFill>
                          <a:srgbClr val="0D0D0D"/>
                        </a:solidFill>
                        <a:latin typeface="Cambria Math" panose="02040503050406030204" pitchFamily="18" charset="0"/>
                      </a:rPr>
                      <m:t>≝</m:t>
                    </m:r>
                    <m:f>
                      <m:fPr>
                        <m:ctrlPr>
                          <a:rPr lang="en-GB" i="1" smtClean="0">
                            <a:solidFill>
                              <a:srgbClr val="0D0D0D"/>
                            </a:solidFill>
                            <a:latin typeface="Cambria Math" panose="02040503050406030204" pitchFamily="18" charset="0"/>
                          </a:rPr>
                        </m:ctrlPr>
                      </m:fPr>
                      <m:num>
                        <m:r>
                          <a:rPr lang="en-GB" i="1">
                            <a:solidFill>
                              <a:srgbClr val="0D0D0D"/>
                            </a:solidFill>
                            <a:latin typeface="Cambria Math" panose="02040503050406030204" pitchFamily="18" charset="0"/>
                          </a:rPr>
                          <m:t>1</m:t>
                        </m:r>
                      </m:num>
                      <m:den>
                        <m:r>
                          <a:rPr lang="en-GB" b="0" i="1" smtClean="0">
                            <a:solidFill>
                              <a:srgbClr val="0D0D0D"/>
                            </a:solidFill>
                            <a:latin typeface="Cambria Math" panose="02040503050406030204" pitchFamily="18" charset="0"/>
                          </a:rPr>
                          <m:t>𝑁</m:t>
                        </m:r>
                      </m:den>
                    </m:f>
                    <m:nary>
                      <m:naryPr>
                        <m:chr m:val="∑"/>
                        <m:ctrlPr>
                          <a:rPr lang="en-GB" i="1" smtClean="0">
                            <a:solidFill>
                              <a:srgbClr val="0D0D0D"/>
                            </a:solidFill>
                            <a:latin typeface="Cambria Math" panose="02040503050406030204" pitchFamily="18" charset="0"/>
                          </a:rPr>
                        </m:ctrlPr>
                      </m:naryPr>
                      <m:sub>
                        <m:r>
                          <m:rPr>
                            <m:brk m:alnAt="23"/>
                          </m:rPr>
                          <a:rPr lang="en-GB" b="0" i="1" smtClean="0">
                            <a:solidFill>
                              <a:srgbClr val="0D0D0D"/>
                            </a:solidFill>
                            <a:latin typeface="Cambria Math" panose="02040503050406030204" pitchFamily="18" charset="0"/>
                          </a:rPr>
                          <m:t>𝑖</m:t>
                        </m:r>
                        <m:r>
                          <a:rPr lang="en-GB" b="0" i="1" smtClean="0">
                            <a:solidFill>
                              <a:srgbClr val="0D0D0D"/>
                            </a:solidFill>
                            <a:latin typeface="Cambria Math" panose="02040503050406030204" pitchFamily="18" charset="0"/>
                          </a:rPr>
                          <m:t>=1</m:t>
                        </m:r>
                      </m:sub>
                      <m:sup>
                        <m:r>
                          <a:rPr lang="en-GB" b="0" i="1" smtClean="0">
                            <a:solidFill>
                              <a:srgbClr val="0D0D0D"/>
                            </a:solidFill>
                            <a:latin typeface="Cambria Math" panose="02040503050406030204" pitchFamily="18" charset="0"/>
                          </a:rPr>
                          <m:t>𝑁</m:t>
                        </m:r>
                      </m:sup>
                      <m:e>
                        <m:r>
                          <a:rPr lang="en-GB" b="0" i="1" smtClean="0">
                            <a:solidFill>
                              <a:srgbClr val="0D0D0D"/>
                            </a:solidFill>
                            <a:latin typeface="Cambria Math" panose="02040503050406030204" pitchFamily="18" charset="0"/>
                          </a:rPr>
                          <m:t>− (</m:t>
                        </m:r>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𝑦</m:t>
                            </m:r>
                          </m:e>
                          <m:sub>
                            <m:r>
                              <a:rPr lang="en-GB" b="0" i="1" smtClean="0">
                                <a:solidFill>
                                  <a:srgbClr val="0D0D0D"/>
                                </a:solidFill>
                                <a:latin typeface="Cambria Math" panose="02040503050406030204" pitchFamily="18" charset="0"/>
                              </a:rPr>
                              <m:t>𝑖</m:t>
                            </m:r>
                          </m:sub>
                        </m:sSub>
                        <m:r>
                          <a:rPr lang="en-GB" b="0" i="1" smtClean="0">
                            <a:solidFill>
                              <a:srgbClr val="0D0D0D"/>
                            </a:solidFill>
                            <a:latin typeface="Cambria Math" panose="02040503050406030204" pitchFamily="18" charset="0"/>
                          </a:rPr>
                          <m:t>∗</m:t>
                        </m:r>
                        <m:func>
                          <m:funcPr>
                            <m:ctrlPr>
                              <a:rPr lang="en-GB" b="0" i="1" smtClean="0">
                                <a:solidFill>
                                  <a:srgbClr val="0D0D0D"/>
                                </a:solidFill>
                                <a:latin typeface="Cambria Math" panose="02040503050406030204" pitchFamily="18" charset="0"/>
                              </a:rPr>
                            </m:ctrlPr>
                          </m:funcPr>
                          <m:fName>
                            <m:r>
                              <m:rPr>
                                <m:sty m:val="p"/>
                              </m:rPr>
                              <a:rPr lang="en-GB" b="0" i="0" smtClean="0">
                                <a:solidFill>
                                  <a:srgbClr val="0D0D0D"/>
                                </a:solidFill>
                                <a:latin typeface="Cambria Math" panose="02040503050406030204" pitchFamily="18" charset="0"/>
                              </a:rPr>
                              <m:t>log</m:t>
                            </m:r>
                          </m:fName>
                          <m:e>
                            <m:d>
                              <m:dPr>
                                <m:ctrlPr>
                                  <a:rPr lang="en-GB" b="0" i="1" smtClean="0">
                                    <a:solidFill>
                                      <a:srgbClr val="0D0D0D"/>
                                    </a:solidFill>
                                    <a:latin typeface="Cambria Math" panose="02040503050406030204" pitchFamily="18" charset="0"/>
                                  </a:rPr>
                                </m:ctrlPr>
                              </m:dPr>
                              <m:e>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𝑝</m:t>
                                    </m:r>
                                  </m:e>
                                  <m:sub>
                                    <m:r>
                                      <a:rPr lang="en-GB" b="0" i="1" smtClean="0">
                                        <a:solidFill>
                                          <a:srgbClr val="0D0D0D"/>
                                        </a:solidFill>
                                        <a:latin typeface="Cambria Math" panose="02040503050406030204" pitchFamily="18" charset="0"/>
                                      </a:rPr>
                                      <m:t>𝑖</m:t>
                                    </m:r>
                                  </m:sub>
                                </m:sSub>
                              </m:e>
                            </m:d>
                          </m:e>
                        </m:func>
                        <m:r>
                          <a:rPr lang="en-GB" b="0" i="1" smtClean="0">
                            <a:solidFill>
                              <a:srgbClr val="0D0D0D"/>
                            </a:solidFill>
                            <a:latin typeface="Cambria Math" panose="02040503050406030204" pitchFamily="18" charset="0"/>
                          </a:rPr>
                          <m:t>+(1−</m:t>
                        </m:r>
                      </m:e>
                    </m:nary>
                  </m:oMath>
                </a14:m>
                <a:r>
                  <a:rPr lang="en-GB" dirty="0">
                    <a:solidFill>
                      <a:srgbClr val="0D0D0D"/>
                    </a:solidFill>
                  </a:rPr>
                  <a:t> </a:t>
                </a:r>
                <a14:m>
                  <m:oMath xmlns:m="http://schemas.openxmlformats.org/officeDocument/2006/math">
                    <m:sSub>
                      <m:sSubPr>
                        <m:ctrlPr>
                          <a:rPr lang="en-GB" i="1">
                            <a:solidFill>
                              <a:srgbClr val="0D0D0D"/>
                            </a:solidFill>
                            <a:latin typeface="Cambria Math" panose="02040503050406030204" pitchFamily="18" charset="0"/>
                          </a:rPr>
                        </m:ctrlPr>
                      </m:sSubPr>
                      <m:e>
                        <m:r>
                          <a:rPr lang="en-GB" i="1">
                            <a:solidFill>
                              <a:srgbClr val="0D0D0D"/>
                            </a:solidFill>
                            <a:latin typeface="Cambria Math" panose="02040503050406030204" pitchFamily="18" charset="0"/>
                          </a:rPr>
                          <m:t>𝑦</m:t>
                        </m:r>
                      </m:e>
                      <m:sub>
                        <m:r>
                          <a:rPr lang="en-GB" i="1">
                            <a:solidFill>
                              <a:srgbClr val="0D0D0D"/>
                            </a:solidFill>
                            <a:latin typeface="Cambria Math" panose="02040503050406030204" pitchFamily="18" charset="0"/>
                          </a:rPr>
                          <m:t>𝑖</m:t>
                        </m:r>
                      </m:sub>
                    </m:sSub>
                    <m:r>
                      <a:rPr lang="en-GB" b="0" i="1" smtClean="0">
                        <a:solidFill>
                          <a:srgbClr val="0D0D0D"/>
                        </a:solidFill>
                        <a:latin typeface="Cambria Math" panose="02040503050406030204" pitchFamily="18" charset="0"/>
                      </a:rPr>
                      <m:t>)</m:t>
                    </m:r>
                  </m:oMath>
                </a14:m>
                <a:r>
                  <a:rPr lang="en-US" dirty="0">
                    <a:solidFill>
                      <a:srgbClr val="0D0D0D"/>
                    </a:solidFill>
                  </a:rPr>
                  <a:t> × </a:t>
                </a:r>
                <a14:m>
                  <m:oMath xmlns:m="http://schemas.openxmlformats.org/officeDocument/2006/math">
                    <m:func>
                      <m:funcPr>
                        <m:ctrlPr>
                          <a:rPr lang="en-GB" i="1">
                            <a:solidFill>
                              <a:srgbClr val="0D0D0D"/>
                            </a:solidFill>
                            <a:latin typeface="Cambria Math" panose="02040503050406030204" pitchFamily="18" charset="0"/>
                          </a:rPr>
                        </m:ctrlPr>
                      </m:funcPr>
                      <m:fName>
                        <m:r>
                          <m:rPr>
                            <m:sty m:val="p"/>
                          </m:rPr>
                          <a:rPr lang="en-GB">
                            <a:solidFill>
                              <a:srgbClr val="0D0D0D"/>
                            </a:solidFill>
                            <a:latin typeface="Cambria Math" panose="02040503050406030204" pitchFamily="18" charset="0"/>
                          </a:rPr>
                          <m:t>log</m:t>
                        </m:r>
                      </m:fName>
                      <m:e>
                        <m:d>
                          <m:dPr>
                            <m:ctrlPr>
                              <a:rPr lang="en-GB" i="1">
                                <a:solidFill>
                                  <a:srgbClr val="0D0D0D"/>
                                </a:solidFill>
                                <a:latin typeface="Cambria Math" panose="02040503050406030204" pitchFamily="18" charset="0"/>
                              </a:rPr>
                            </m:ctrlPr>
                          </m:dPr>
                          <m:e>
                            <m:sSub>
                              <m:sSubPr>
                                <m:ctrlPr>
                                  <a:rPr lang="en-GB" i="1">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1−</m:t>
                                </m:r>
                                <m:r>
                                  <a:rPr lang="en-GB" i="1">
                                    <a:solidFill>
                                      <a:srgbClr val="0D0D0D"/>
                                    </a:solidFill>
                                    <a:latin typeface="Cambria Math" panose="02040503050406030204" pitchFamily="18" charset="0"/>
                                  </a:rPr>
                                  <m:t>𝑝</m:t>
                                </m:r>
                              </m:e>
                              <m:sub>
                                <m:r>
                                  <a:rPr lang="en-GB" i="1">
                                    <a:solidFill>
                                      <a:srgbClr val="0D0D0D"/>
                                    </a:solidFill>
                                    <a:latin typeface="Cambria Math" panose="02040503050406030204" pitchFamily="18" charset="0"/>
                                  </a:rPr>
                                  <m:t>𝑖</m:t>
                                </m:r>
                              </m:sub>
                            </m:sSub>
                          </m:e>
                        </m:d>
                      </m:e>
                    </m:func>
                  </m:oMath>
                </a14:m>
                <a:endParaRPr lang="en-US" dirty="0">
                  <a:solidFill>
                    <a:srgbClr val="0D0D0D"/>
                  </a:solidFill>
                </a:endParaRPr>
              </a:p>
            </p:txBody>
          </p:sp>
        </mc:Choice>
        <mc:Fallback xmlns="">
          <p:sp>
            <p:nvSpPr>
              <p:cNvPr id="16" name="Rectangle 15">
                <a:extLst>
                  <a:ext uri="{FF2B5EF4-FFF2-40B4-BE49-F238E27FC236}">
                    <a16:creationId xmlns:a16="http://schemas.microsoft.com/office/drawing/2014/main" id="{9B2216A9-4859-A94D-A621-0DEADDFE0588}"/>
                  </a:ext>
                </a:extLst>
              </p:cNvPr>
              <p:cNvSpPr>
                <a:spLocks noRot="1" noChangeAspect="1" noMove="1" noResize="1" noEditPoints="1" noAdjustHandles="1" noChangeArrowheads="1" noChangeShapeType="1" noTextEdit="1"/>
              </p:cNvSpPr>
              <p:nvPr/>
            </p:nvSpPr>
            <p:spPr>
              <a:xfrm>
                <a:off x="2118169" y="4388482"/>
                <a:ext cx="5824864" cy="483466"/>
              </a:xfrm>
              <a:prstGeom prst="rect">
                <a:avLst/>
              </a:prstGeom>
              <a:blipFill>
                <a:blip r:embed="rId7"/>
                <a:stretch>
                  <a:fillRect l="-217" t="-74359" b="-1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E63313D-67E4-5041-BFCE-96C83B47B293}"/>
                  </a:ext>
                </a:extLst>
              </p:cNvPr>
              <p:cNvSpPr/>
              <p:nvPr/>
            </p:nvSpPr>
            <p:spPr>
              <a:xfrm>
                <a:off x="2118169" y="3088782"/>
                <a:ext cx="4806124" cy="399340"/>
              </a:xfrm>
              <a:prstGeom prst="rect">
                <a:avLst/>
              </a:prstGeom>
            </p:spPr>
            <p:txBody>
              <a:bodyPr wrap="none">
                <a:spAutoFit/>
              </a:bodyPr>
              <a:lstStyle/>
              <a:p>
                <a14:m>
                  <m:oMath xmlns:m="http://schemas.openxmlformats.org/officeDocument/2006/math">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𝐿</m:t>
                        </m:r>
                      </m:e>
                      <m:sub>
                        <m:r>
                          <a:rPr lang="en-GB" b="1" i="0" smtClean="0">
                            <a:solidFill>
                              <a:srgbClr val="0D0D0D"/>
                            </a:solidFill>
                            <a:latin typeface="Cambria Math" panose="02040503050406030204" pitchFamily="18" charset="0"/>
                          </a:rPr>
                          <m:t>𝐰</m:t>
                        </m:r>
                        <m:r>
                          <a:rPr lang="en-GB" b="0" i="1" smtClean="0">
                            <a:solidFill>
                              <a:srgbClr val="0D0D0D"/>
                            </a:solidFill>
                            <a:latin typeface="Cambria Math" panose="02040503050406030204" pitchFamily="18" charset="0"/>
                          </a:rPr>
                          <m:t>, </m:t>
                        </m:r>
                        <m:r>
                          <a:rPr lang="en-GB" b="0" i="1" smtClean="0">
                            <a:solidFill>
                              <a:srgbClr val="0D0D0D"/>
                            </a:solidFill>
                            <a:latin typeface="Cambria Math" panose="02040503050406030204" pitchFamily="18" charset="0"/>
                          </a:rPr>
                          <m:t>𝑏</m:t>
                        </m:r>
                      </m:sub>
                    </m:sSub>
                    <m:r>
                      <a:rPr lang="en-GB" b="0" i="1" smtClean="0">
                        <a:solidFill>
                          <a:srgbClr val="0D0D0D"/>
                        </a:solidFill>
                        <a:latin typeface="Cambria Math" panose="02040503050406030204" pitchFamily="18" charset="0"/>
                      </a:rPr>
                      <m:t>≝</m:t>
                    </m:r>
                    <m:nary>
                      <m:naryPr>
                        <m:chr m:val="∏"/>
                        <m:supHide m:val="on"/>
                        <m:ctrlPr>
                          <a:rPr lang="en-GB" b="0" i="1" smtClean="0">
                            <a:solidFill>
                              <a:srgbClr val="0D0D0D"/>
                            </a:solidFill>
                            <a:latin typeface="Cambria Math" panose="02040503050406030204" pitchFamily="18" charset="0"/>
                          </a:rPr>
                        </m:ctrlPr>
                      </m:naryPr>
                      <m:sub>
                        <m:r>
                          <m:rPr>
                            <m:brk m:alnAt="7"/>
                          </m:rPr>
                          <a:rPr lang="en-GB" b="0" i="1" smtClean="0">
                            <a:solidFill>
                              <a:srgbClr val="0D0D0D"/>
                            </a:solidFill>
                            <a:latin typeface="Cambria Math" panose="02040503050406030204" pitchFamily="18" charset="0"/>
                          </a:rPr>
                          <m:t>𝑖</m:t>
                        </m:r>
                        <m:r>
                          <a:rPr lang="en-GB" b="0" i="1" smtClean="0">
                            <a:solidFill>
                              <a:srgbClr val="0D0D0D"/>
                            </a:solidFill>
                            <a:latin typeface="Cambria Math" panose="02040503050406030204" pitchFamily="18" charset="0"/>
                          </a:rPr>
                          <m:t>=1…</m:t>
                        </m:r>
                        <m:r>
                          <a:rPr lang="en-GB" b="0" i="1" smtClean="0">
                            <a:solidFill>
                              <a:srgbClr val="0D0D0D"/>
                            </a:solidFill>
                            <a:latin typeface="Cambria Math" panose="02040503050406030204" pitchFamily="18" charset="0"/>
                          </a:rPr>
                          <m:t>𝑁</m:t>
                        </m:r>
                      </m:sub>
                      <m:sup/>
                      <m:e>
                        <m:sSub>
                          <m:sSubPr>
                            <m:ctrlPr>
                              <a:rPr lang="en-GB" i="1">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𝑓</m:t>
                            </m:r>
                          </m:e>
                          <m:sub>
                            <m:r>
                              <a:rPr lang="en-GB" b="1">
                                <a:solidFill>
                                  <a:srgbClr val="0D0D0D"/>
                                </a:solidFill>
                                <a:latin typeface="Cambria Math" panose="02040503050406030204" pitchFamily="18" charset="0"/>
                              </a:rPr>
                              <m:t>𝐰</m:t>
                            </m:r>
                            <m:r>
                              <a:rPr lang="en-GB" i="1">
                                <a:solidFill>
                                  <a:srgbClr val="0D0D0D"/>
                                </a:solidFill>
                                <a:latin typeface="Cambria Math" panose="02040503050406030204" pitchFamily="18" charset="0"/>
                              </a:rPr>
                              <m:t>, </m:t>
                            </m:r>
                            <m:r>
                              <a:rPr lang="en-GB" i="1">
                                <a:solidFill>
                                  <a:srgbClr val="0D0D0D"/>
                                </a:solidFill>
                                <a:latin typeface="Cambria Math" panose="02040503050406030204" pitchFamily="18" charset="0"/>
                              </a:rPr>
                              <m:t>𝑏</m:t>
                            </m:r>
                          </m:sub>
                        </m:sSub>
                        <m:r>
                          <a:rPr lang="en-GB" b="0" i="1" smtClean="0">
                            <a:solidFill>
                              <a:srgbClr val="0D0D0D"/>
                            </a:solidFill>
                            <a:latin typeface="Cambria Math" panose="02040503050406030204" pitchFamily="18" charset="0"/>
                          </a:rPr>
                          <m:t>(</m:t>
                        </m:r>
                        <m:sSub>
                          <m:sSubPr>
                            <m:ctrlPr>
                              <a:rPr lang="en-GB" b="0" i="1" smtClean="0">
                                <a:solidFill>
                                  <a:srgbClr val="0D0D0D"/>
                                </a:solidFill>
                                <a:latin typeface="Cambria Math" panose="02040503050406030204" pitchFamily="18" charset="0"/>
                              </a:rPr>
                            </m:ctrlPr>
                          </m:sSubPr>
                          <m:e>
                            <m:r>
                              <a:rPr lang="en-GB" b="1" i="0" smtClean="0">
                                <a:solidFill>
                                  <a:srgbClr val="0D0D0D"/>
                                </a:solidFill>
                                <a:latin typeface="Cambria Math" panose="02040503050406030204" pitchFamily="18" charset="0"/>
                              </a:rPr>
                              <m:t>𝐱</m:t>
                            </m:r>
                          </m:e>
                          <m:sub>
                            <m:r>
                              <a:rPr lang="en-GB" b="0" i="1" smtClean="0">
                                <a:solidFill>
                                  <a:srgbClr val="0D0D0D"/>
                                </a:solidFill>
                                <a:latin typeface="Cambria Math" panose="02040503050406030204" pitchFamily="18" charset="0"/>
                              </a:rPr>
                              <m:t>𝑖</m:t>
                            </m:r>
                          </m:sub>
                        </m:sSub>
                        <m:sSup>
                          <m:sSupPr>
                            <m:ctrlPr>
                              <a:rPr lang="en-GB" b="0" i="1" smtClean="0">
                                <a:solidFill>
                                  <a:srgbClr val="0D0D0D"/>
                                </a:solidFill>
                                <a:latin typeface="Cambria Math" panose="02040503050406030204" pitchFamily="18" charset="0"/>
                              </a:rPr>
                            </m:ctrlPr>
                          </m:sSupPr>
                          <m:e>
                            <m:r>
                              <a:rPr lang="en-GB" b="0" i="1" smtClean="0">
                                <a:solidFill>
                                  <a:srgbClr val="0D0D0D"/>
                                </a:solidFill>
                                <a:latin typeface="Cambria Math" panose="02040503050406030204" pitchFamily="18" charset="0"/>
                              </a:rPr>
                              <m:t>)</m:t>
                            </m:r>
                          </m:e>
                          <m:sup>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𝑦</m:t>
                                </m:r>
                              </m:e>
                              <m:sub>
                                <m:r>
                                  <a:rPr lang="en-GB" b="0" i="1" smtClean="0">
                                    <a:solidFill>
                                      <a:srgbClr val="0D0D0D"/>
                                    </a:solidFill>
                                    <a:latin typeface="Cambria Math" panose="02040503050406030204" pitchFamily="18" charset="0"/>
                                  </a:rPr>
                                  <m:t>𝑖</m:t>
                                </m:r>
                              </m:sub>
                            </m:sSub>
                          </m:sup>
                        </m:sSup>
                        <m:r>
                          <a:rPr lang="en-GB" b="0" i="1" smtClean="0">
                            <a:solidFill>
                              <a:srgbClr val="0D0D0D"/>
                            </a:solidFill>
                            <a:latin typeface="Cambria Math" panose="02040503050406030204" pitchFamily="18" charset="0"/>
                          </a:rPr>
                          <m:t>(1 −</m:t>
                        </m:r>
                        <m:sSub>
                          <m:sSubPr>
                            <m:ctrlPr>
                              <a:rPr lang="en-GB" i="1">
                                <a:solidFill>
                                  <a:srgbClr val="0D0D0D"/>
                                </a:solidFill>
                                <a:latin typeface="Cambria Math" panose="02040503050406030204" pitchFamily="18" charset="0"/>
                              </a:rPr>
                            </m:ctrlPr>
                          </m:sSubPr>
                          <m:e>
                            <m:r>
                              <a:rPr lang="en-GB" i="1">
                                <a:solidFill>
                                  <a:srgbClr val="0D0D0D"/>
                                </a:solidFill>
                                <a:latin typeface="Cambria Math" panose="02040503050406030204" pitchFamily="18" charset="0"/>
                              </a:rPr>
                              <m:t>𝑓</m:t>
                            </m:r>
                          </m:e>
                          <m:sub>
                            <m:r>
                              <a:rPr lang="en-GB" b="1">
                                <a:solidFill>
                                  <a:srgbClr val="0D0D0D"/>
                                </a:solidFill>
                                <a:latin typeface="Cambria Math" panose="02040503050406030204" pitchFamily="18" charset="0"/>
                              </a:rPr>
                              <m:t>𝐰</m:t>
                            </m:r>
                            <m:r>
                              <a:rPr lang="en-GB" i="1">
                                <a:solidFill>
                                  <a:srgbClr val="0D0D0D"/>
                                </a:solidFill>
                                <a:latin typeface="Cambria Math" panose="02040503050406030204" pitchFamily="18" charset="0"/>
                              </a:rPr>
                              <m:t>, </m:t>
                            </m:r>
                            <m:r>
                              <a:rPr lang="en-GB" i="1">
                                <a:solidFill>
                                  <a:srgbClr val="0D0D0D"/>
                                </a:solidFill>
                                <a:latin typeface="Cambria Math" panose="02040503050406030204" pitchFamily="18" charset="0"/>
                              </a:rPr>
                              <m:t>𝑏</m:t>
                            </m:r>
                          </m:sub>
                        </m:sSub>
                        <m:d>
                          <m:dPr>
                            <m:ctrlPr>
                              <a:rPr lang="en-GB" i="1">
                                <a:solidFill>
                                  <a:srgbClr val="0D0D0D"/>
                                </a:solidFill>
                                <a:latin typeface="Cambria Math" panose="02040503050406030204" pitchFamily="18" charset="0"/>
                              </a:rPr>
                            </m:ctrlPr>
                          </m:dPr>
                          <m:e>
                            <m:sSub>
                              <m:sSubPr>
                                <m:ctrlPr>
                                  <a:rPr lang="en-GB" i="1">
                                    <a:solidFill>
                                      <a:srgbClr val="0D0D0D"/>
                                    </a:solidFill>
                                    <a:latin typeface="Cambria Math" panose="02040503050406030204" pitchFamily="18" charset="0"/>
                                  </a:rPr>
                                </m:ctrlPr>
                              </m:sSubPr>
                              <m:e>
                                <m:r>
                                  <a:rPr lang="en-GB" b="1">
                                    <a:solidFill>
                                      <a:srgbClr val="0D0D0D"/>
                                    </a:solidFill>
                                    <a:latin typeface="Cambria Math" panose="02040503050406030204" pitchFamily="18" charset="0"/>
                                  </a:rPr>
                                  <m:t>𝐱</m:t>
                                </m:r>
                              </m:e>
                              <m:sub>
                                <m:r>
                                  <a:rPr lang="en-GB" i="1">
                                    <a:solidFill>
                                      <a:srgbClr val="0D0D0D"/>
                                    </a:solidFill>
                                    <a:latin typeface="Cambria Math" panose="02040503050406030204" pitchFamily="18" charset="0"/>
                                  </a:rPr>
                                  <m:t>𝑖</m:t>
                                </m:r>
                              </m:sub>
                            </m:sSub>
                          </m:e>
                        </m:d>
                        <m:sSup>
                          <m:sSupPr>
                            <m:ctrlPr>
                              <a:rPr lang="en-GB" b="0" i="1" smtClean="0">
                                <a:solidFill>
                                  <a:srgbClr val="0D0D0D"/>
                                </a:solidFill>
                                <a:latin typeface="Cambria Math" panose="02040503050406030204" pitchFamily="18" charset="0"/>
                              </a:rPr>
                            </m:ctrlPr>
                          </m:sSupPr>
                          <m:e>
                            <m:r>
                              <a:rPr lang="en-GB" b="0" i="1" smtClean="0">
                                <a:solidFill>
                                  <a:srgbClr val="0D0D0D"/>
                                </a:solidFill>
                                <a:latin typeface="Cambria Math" panose="02040503050406030204" pitchFamily="18" charset="0"/>
                              </a:rPr>
                              <m:t>)</m:t>
                            </m:r>
                          </m:e>
                          <m:sup>
                            <m:r>
                              <a:rPr lang="en-GB" b="0" i="1" smtClean="0">
                                <a:solidFill>
                                  <a:srgbClr val="0D0D0D"/>
                                </a:solidFill>
                                <a:latin typeface="Cambria Math" panose="02040503050406030204" pitchFamily="18" charset="0"/>
                              </a:rPr>
                              <m:t>(1−</m:t>
                            </m:r>
                            <m:sSub>
                              <m:sSubPr>
                                <m:ctrlPr>
                                  <a:rPr lang="en-GB" b="0" i="1" smtClean="0">
                                    <a:solidFill>
                                      <a:srgbClr val="0D0D0D"/>
                                    </a:solidFill>
                                    <a:latin typeface="Cambria Math" panose="02040503050406030204" pitchFamily="18" charset="0"/>
                                  </a:rPr>
                                </m:ctrlPr>
                              </m:sSubPr>
                              <m:e>
                                <m:r>
                                  <a:rPr lang="en-GB" b="0" i="1" smtClean="0">
                                    <a:solidFill>
                                      <a:srgbClr val="0D0D0D"/>
                                    </a:solidFill>
                                    <a:latin typeface="Cambria Math" panose="02040503050406030204" pitchFamily="18" charset="0"/>
                                  </a:rPr>
                                  <m:t>𝑦</m:t>
                                </m:r>
                              </m:e>
                              <m:sub>
                                <m:r>
                                  <a:rPr lang="en-GB" b="0" i="1" smtClean="0">
                                    <a:solidFill>
                                      <a:srgbClr val="0D0D0D"/>
                                    </a:solidFill>
                                    <a:latin typeface="Cambria Math" panose="02040503050406030204" pitchFamily="18" charset="0"/>
                                  </a:rPr>
                                  <m:t>𝑖</m:t>
                                </m:r>
                              </m:sub>
                            </m:sSub>
                            <m:r>
                              <a:rPr lang="en-GB" b="0" i="1" smtClean="0">
                                <a:solidFill>
                                  <a:srgbClr val="0D0D0D"/>
                                </a:solidFill>
                                <a:latin typeface="Cambria Math" panose="02040503050406030204" pitchFamily="18" charset="0"/>
                              </a:rPr>
                              <m:t>)</m:t>
                            </m:r>
                          </m:sup>
                        </m:sSup>
                      </m:e>
                    </m:nary>
                    <m:r>
                      <a:rPr lang="en-GB" b="0" i="1" smtClean="0">
                        <a:solidFill>
                          <a:srgbClr val="0D0D0D"/>
                        </a:solidFill>
                        <a:latin typeface="Cambria Math" panose="02040503050406030204" pitchFamily="18" charset="0"/>
                      </a:rPr>
                      <m:t> </m:t>
                    </m:r>
                  </m:oMath>
                </a14:m>
                <a:r>
                  <a:rPr lang="en-US" dirty="0"/>
                  <a:t> </a:t>
                </a:r>
              </a:p>
            </p:txBody>
          </p:sp>
        </mc:Choice>
        <mc:Fallback xmlns="">
          <p:sp>
            <p:nvSpPr>
              <p:cNvPr id="17" name="Rectangle 16">
                <a:extLst>
                  <a:ext uri="{FF2B5EF4-FFF2-40B4-BE49-F238E27FC236}">
                    <a16:creationId xmlns:a16="http://schemas.microsoft.com/office/drawing/2014/main" id="{DE63313D-67E4-5041-BFCE-96C83B47B293}"/>
                  </a:ext>
                </a:extLst>
              </p:cNvPr>
              <p:cNvSpPr>
                <a:spLocks noRot="1" noChangeAspect="1" noMove="1" noResize="1" noEditPoints="1" noAdjustHandles="1" noChangeArrowheads="1" noChangeShapeType="1" noTextEdit="1"/>
              </p:cNvSpPr>
              <p:nvPr/>
            </p:nvSpPr>
            <p:spPr>
              <a:xfrm>
                <a:off x="2118169" y="3088782"/>
                <a:ext cx="4806124" cy="399340"/>
              </a:xfrm>
              <a:prstGeom prst="rect">
                <a:avLst/>
              </a:prstGeom>
              <a:blipFill>
                <a:blip r:embed="rId8"/>
                <a:stretch>
                  <a:fillRect t="-103125" b="-153125"/>
                </a:stretch>
              </a:blipFill>
            </p:spPr>
            <p:txBody>
              <a:bodyPr/>
              <a:lstStyle/>
              <a:p>
                <a:r>
                  <a:rPr lang="en-US">
                    <a:noFill/>
                  </a:rPr>
                  <a:t> </a:t>
                </a:r>
              </a:p>
            </p:txBody>
          </p:sp>
        </mc:Fallback>
      </mc:AlternateContent>
    </p:spTree>
    <p:extLst>
      <p:ext uri="{BB962C8B-B14F-4D97-AF65-F5344CB8AC3E}">
        <p14:creationId xmlns:p14="http://schemas.microsoft.com/office/powerpoint/2010/main" val="1703211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0">
            <a:extLst>
              <a:ext uri="{FF2B5EF4-FFF2-40B4-BE49-F238E27FC236}">
                <a16:creationId xmlns:a16="http://schemas.microsoft.com/office/drawing/2014/main" id="{433DC5B1-83D6-D548-97E3-BCEE83495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25001"/>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a:extLst>
              <a:ext uri="{FF2B5EF4-FFF2-40B4-BE49-F238E27FC236}">
                <a16:creationId xmlns:a16="http://schemas.microsoft.com/office/drawing/2014/main" id="{E37EEC08-36F9-ED47-B13F-B2DA6FDFB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05311"/>
            <a:ext cx="2598975" cy="33981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21ABDFB-3E1D-6B49-BF8F-20493840D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313" y="1293670"/>
            <a:ext cx="2621084" cy="3392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Full progression of handling unlikely and irregular shots in the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Treatment of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endParaRPr lang="en-US" sz="900" dirty="0"/>
          </a:p>
        </p:txBody>
      </p:sp>
      <p:sp>
        <p:nvSpPr>
          <p:cNvPr id="13" name="TextBox 12">
            <a:extLst>
              <a:ext uri="{FF2B5EF4-FFF2-40B4-BE49-F238E27FC236}">
                <a16:creationId xmlns:a16="http://schemas.microsoft.com/office/drawing/2014/main" id="{6553D0BD-BD2E-C94E-BFA6-FA8387849EC0}"/>
              </a:ext>
            </a:extLst>
          </p:cNvPr>
          <p:cNvSpPr txBox="1"/>
          <p:nvPr/>
        </p:nvSpPr>
        <p:spPr>
          <a:xfrm>
            <a:off x="308532" y="4738766"/>
            <a:ext cx="2661040" cy="507831"/>
          </a:xfrm>
          <a:prstGeom prst="rect">
            <a:avLst/>
          </a:prstGeom>
          <a:noFill/>
        </p:spPr>
        <p:txBody>
          <a:bodyPr wrap="square" rtlCol="0">
            <a:spAutoFit/>
          </a:bodyPr>
          <a:lstStyle/>
          <a:p>
            <a:r>
              <a:rPr lang="en-US" sz="900" b="1" dirty="0">
                <a:solidFill>
                  <a:srgbClr val="00275E"/>
                </a:solidFill>
              </a:rPr>
              <a:t>Fig. A: Heatmap of shots in the dataset, the center of the goal outside the 6-yard-box the most frequent.</a:t>
            </a:r>
          </a:p>
        </p:txBody>
      </p:sp>
      <p:sp>
        <p:nvSpPr>
          <p:cNvPr id="14" name="TextBox 13">
            <a:extLst>
              <a:ext uri="{FF2B5EF4-FFF2-40B4-BE49-F238E27FC236}">
                <a16:creationId xmlns:a16="http://schemas.microsoft.com/office/drawing/2014/main" id="{687EFF58-D10D-E246-916E-540C5011200F}"/>
              </a:ext>
            </a:extLst>
          </p:cNvPr>
          <p:cNvSpPr txBox="1"/>
          <p:nvPr/>
        </p:nvSpPr>
        <p:spPr>
          <a:xfrm>
            <a:off x="3357688" y="4736102"/>
            <a:ext cx="2661040" cy="369332"/>
          </a:xfrm>
          <a:prstGeom prst="rect">
            <a:avLst/>
          </a:prstGeom>
          <a:noFill/>
        </p:spPr>
        <p:txBody>
          <a:bodyPr wrap="square" rtlCol="0">
            <a:spAutoFit/>
          </a:bodyPr>
          <a:lstStyle/>
          <a:p>
            <a:r>
              <a:rPr lang="en-US" sz="900" b="1" dirty="0">
                <a:solidFill>
                  <a:srgbClr val="00275E"/>
                </a:solidFill>
              </a:rPr>
              <a:t>Fig. B: Heatmap of goals in the dataset, most scored within the 6-yard/18-yard box. </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16670"/>
            <a:ext cx="2661040" cy="923330"/>
          </a:xfrm>
          <a:prstGeom prst="rect">
            <a:avLst/>
          </a:prstGeom>
          <a:noFill/>
        </p:spPr>
        <p:txBody>
          <a:bodyPr wrap="square" rtlCol="0">
            <a:spAutoFit/>
          </a:bodyPr>
          <a:lstStyle/>
          <a:p>
            <a:r>
              <a:rPr lang="en-US" sz="900" b="1" dirty="0">
                <a:solidFill>
                  <a:srgbClr val="00275E"/>
                </a:solidFill>
              </a:rPr>
              <a:t>Fig. C: Heatmap of the proportions of shots to goals in the dataset (goals divided by shots). This </a:t>
            </a:r>
            <a:r>
              <a:rPr lang="en-US" sz="900" b="1" dirty="0" err="1">
                <a:solidFill>
                  <a:srgbClr val="00275E"/>
                </a:solidFill>
              </a:rPr>
              <a:t>visualisation</a:t>
            </a:r>
            <a:r>
              <a:rPr lang="en-US" sz="900" b="1" dirty="0">
                <a:solidFill>
                  <a:srgbClr val="00275E"/>
                </a:solidFill>
              </a:rPr>
              <a:t>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689348"/>
            <a:ext cx="2661040" cy="784830"/>
          </a:xfrm>
          <a:prstGeom prst="rect">
            <a:avLst/>
          </a:prstGeom>
          <a:noFill/>
        </p:spPr>
        <p:txBody>
          <a:bodyPr wrap="square" rtlCol="0">
            <a:spAutoFit/>
          </a:bodyPr>
          <a:lstStyle/>
          <a:p>
            <a:r>
              <a:rPr lang="en-US" sz="900" b="1" dirty="0">
                <a:solidFill>
                  <a:srgbClr val="00275E"/>
                </a:solidFill>
              </a:rPr>
              <a:t>Fig. D: Heatmap of the proportions of shots to goals in the dataset post-outlier treatment. These outliers have now been removed to prevent this affecting the Chance Quality model. </a:t>
            </a:r>
          </a:p>
        </p:txBody>
      </p:sp>
      <p:sp>
        <p:nvSpPr>
          <p:cNvPr id="17" name="TextBox 16">
            <a:extLst>
              <a:ext uri="{FF2B5EF4-FFF2-40B4-BE49-F238E27FC236}">
                <a16:creationId xmlns:a16="http://schemas.microsoft.com/office/drawing/2014/main" id="{45629108-3A7A-4945-BDAA-E3B79CE6071D}"/>
              </a:ext>
            </a:extLst>
          </p:cNvPr>
          <p:cNvSpPr txBox="1"/>
          <p:nvPr/>
        </p:nvSpPr>
        <p:spPr>
          <a:xfrm>
            <a:off x="3098142" y="1114713"/>
            <a:ext cx="440273" cy="369332"/>
          </a:xfrm>
          <a:prstGeom prst="rect">
            <a:avLst/>
          </a:prstGeom>
          <a:noFill/>
        </p:spPr>
        <p:txBody>
          <a:bodyPr wrap="square" rtlCol="0">
            <a:spAutoFit/>
          </a:bodyPr>
          <a:lstStyle/>
          <a:p>
            <a:pPr algn="ctr"/>
            <a:r>
              <a:rPr lang="en-US" b="1" dirty="0">
                <a:solidFill>
                  <a:srgbClr val="00275E"/>
                </a:solidFill>
              </a:rPr>
              <a:t>B</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109005"/>
            <a:ext cx="440273" cy="369332"/>
          </a:xfrm>
          <a:prstGeom prst="rect">
            <a:avLst/>
          </a:prstGeom>
          <a:noFill/>
        </p:spPr>
        <p:txBody>
          <a:bodyPr wrap="square" rtlCol="0">
            <a:spAutoFit/>
          </a:bodyPr>
          <a:lstStyle/>
          <a:p>
            <a:pPr algn="ctr"/>
            <a:r>
              <a:rPr lang="en-US" b="1" dirty="0">
                <a:solidFill>
                  <a:srgbClr val="00275E"/>
                </a:solidFill>
              </a:rPr>
              <a:t>C</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206449" y="1118451"/>
            <a:ext cx="440273" cy="369332"/>
          </a:xfrm>
          <a:prstGeom prst="rect">
            <a:avLst/>
          </a:prstGeom>
          <a:noFill/>
        </p:spPr>
        <p:txBody>
          <a:bodyPr wrap="square" rtlCol="0">
            <a:spAutoFit/>
          </a:bodyPr>
          <a:lstStyle/>
          <a:p>
            <a:pPr algn="ctr"/>
            <a:r>
              <a:rPr lang="en-US" b="1" dirty="0">
                <a:solidFill>
                  <a:srgbClr val="00275E"/>
                </a:solidFill>
              </a:rPr>
              <a:t>D</a:t>
            </a:r>
          </a:p>
        </p:txBody>
      </p:sp>
      <p:sp>
        <p:nvSpPr>
          <p:cNvPr id="4" name="Oval 3">
            <a:extLst>
              <a:ext uri="{FF2B5EF4-FFF2-40B4-BE49-F238E27FC236}">
                <a16:creationId xmlns:a16="http://schemas.microsoft.com/office/drawing/2014/main" id="{8FF915BC-C906-2C4F-A80D-611382F3295E}"/>
              </a:ext>
            </a:extLst>
          </p:cNvPr>
          <p:cNvSpPr/>
          <p:nvPr/>
        </p:nvSpPr>
        <p:spPr>
          <a:xfrm>
            <a:off x="7469608" y="2717913"/>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06892" y="4083117"/>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11146" y="3393461"/>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28" name="Picture 12">
            <a:extLst>
              <a:ext uri="{FF2B5EF4-FFF2-40B4-BE49-F238E27FC236}">
                <a16:creationId xmlns:a16="http://schemas.microsoft.com/office/drawing/2014/main" id="{87918D83-09B6-DF4C-BA69-E4A4BF403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55" y="1293670"/>
            <a:ext cx="2661040" cy="340815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DEF98B5-2BC3-9F46-8CA0-A16880EF48BA}"/>
              </a:ext>
            </a:extLst>
          </p:cNvPr>
          <p:cNvSpPr txBox="1"/>
          <p:nvPr/>
        </p:nvSpPr>
        <p:spPr>
          <a:xfrm>
            <a:off x="62917" y="1118451"/>
            <a:ext cx="440273" cy="369332"/>
          </a:xfrm>
          <a:prstGeom prst="rect">
            <a:avLst/>
          </a:prstGeom>
          <a:noFill/>
        </p:spPr>
        <p:txBody>
          <a:bodyPr wrap="square" rtlCol="0">
            <a:spAutoFit/>
          </a:bodyPr>
          <a:lstStyle/>
          <a:p>
            <a:pPr algn="ctr"/>
            <a:r>
              <a:rPr lang="en-US" b="1" dirty="0">
                <a:solidFill>
                  <a:srgbClr val="00275E"/>
                </a:solidFill>
              </a:rPr>
              <a:t>A</a:t>
            </a:r>
          </a:p>
        </p:txBody>
      </p:sp>
    </p:spTree>
    <p:extLst>
      <p:ext uri="{BB962C8B-B14F-4D97-AF65-F5344CB8AC3E}">
        <p14:creationId xmlns:p14="http://schemas.microsoft.com/office/powerpoint/2010/main" val="3041324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716578" cy="270933"/>
          </a:xfrm>
        </p:spPr>
        <p:txBody>
          <a:bodyPr/>
          <a:lstStyle/>
          <a:p>
            <a:r>
              <a:rPr lang="en-GB" sz="1700" dirty="0">
                <a:solidFill>
                  <a:srgbClr val="00275E"/>
                </a:solidFill>
              </a:rPr>
              <a:t>Description and status of features in the Chance Quality model from which predictions of the Metrica Shot data were made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Features Selection 1/3 – Selected Features for the Final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1205438565"/>
              </p:ext>
            </p:extLst>
          </p:nvPr>
        </p:nvGraphicFramePr>
        <p:xfrm>
          <a:off x="394864" y="1257763"/>
          <a:ext cx="11409786" cy="4497278"/>
        </p:xfrm>
        <a:graphic>
          <a:graphicData uri="http://schemas.openxmlformats.org/drawingml/2006/table">
            <a:tbl>
              <a:tblPr firstRow="1" bandRow="1">
                <a:tableStyleId>{5C22544A-7EE6-4342-B048-85BDC9FD1C3A}</a:tableStyleId>
              </a:tblPr>
              <a:tblGrid>
                <a:gridCol w="2529405">
                  <a:extLst>
                    <a:ext uri="{9D8B030D-6E8A-4147-A177-3AD203B41FA5}">
                      <a16:colId xmlns:a16="http://schemas.microsoft.com/office/drawing/2014/main" val="2975947328"/>
                    </a:ext>
                  </a:extLst>
                </a:gridCol>
                <a:gridCol w="2136618">
                  <a:extLst>
                    <a:ext uri="{9D8B030D-6E8A-4147-A177-3AD203B41FA5}">
                      <a16:colId xmlns:a16="http://schemas.microsoft.com/office/drawing/2014/main" val="1962607429"/>
                    </a:ext>
                  </a:extLst>
                </a:gridCol>
                <a:gridCol w="6743763">
                  <a:extLst>
                    <a:ext uri="{9D8B030D-6E8A-4147-A177-3AD203B41FA5}">
                      <a16:colId xmlns:a16="http://schemas.microsoft.com/office/drawing/2014/main" val="1270954315"/>
                    </a:ext>
                  </a:extLst>
                </a:gridCol>
              </a:tblGrid>
              <a:tr h="322408">
                <a:tc>
                  <a:txBody>
                    <a:bodyPr/>
                    <a:lstStyle/>
                    <a:p>
                      <a:pPr algn="ctr"/>
                      <a:r>
                        <a:rPr lang="en-US" sz="1600" dirty="0"/>
                        <a:t>Feature</a:t>
                      </a:r>
                    </a:p>
                  </a:txBody>
                  <a:tcPr anchor="ctr"/>
                </a:tc>
                <a:tc>
                  <a:txBody>
                    <a:bodyPr/>
                    <a:lstStyle/>
                    <a:p>
                      <a:pPr algn="ctr"/>
                      <a:r>
                        <a:rPr lang="en-US" sz="1600" dirty="0"/>
                        <a:t>Used in Final Model</a:t>
                      </a:r>
                    </a:p>
                  </a:txBody>
                  <a:tcPr anchor="ctr"/>
                </a:tc>
                <a:tc>
                  <a:txBody>
                    <a:bodyPr/>
                    <a:lstStyle/>
                    <a:p>
                      <a:pPr algn="ctr"/>
                      <a:r>
                        <a:rPr lang="en-US" sz="1600" dirty="0"/>
                        <a:t>Description</a:t>
                      </a:r>
                    </a:p>
                  </a:txBody>
                  <a:tcPr anchor="ctr"/>
                </a:tc>
                <a:extLst>
                  <a:ext uri="{0D108BD9-81ED-4DB2-BD59-A6C34878D82A}">
                    <a16:rowId xmlns:a16="http://schemas.microsoft.com/office/drawing/2014/main" val="413359859"/>
                  </a:ext>
                </a:extLst>
              </a:tr>
              <a:tr h="410338">
                <a:tc>
                  <a:txBody>
                    <a:bodyPr/>
                    <a:lstStyle/>
                    <a:p>
                      <a:r>
                        <a:rPr lang="en-US" sz="1200" b="1" dirty="0" err="1">
                          <a:solidFill>
                            <a:srgbClr val="0D0D0D"/>
                          </a:solidFill>
                        </a:rPr>
                        <a:t>distance_to_goalM</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Continuous feature that determines the distance the shot was taken along the y-axis in relation to the goal, in meters.</a:t>
                      </a:r>
                    </a:p>
                  </a:txBody>
                  <a:tcPr anchor="ctr"/>
                </a:tc>
                <a:extLst>
                  <a:ext uri="{0D108BD9-81ED-4DB2-BD59-A6C34878D82A}">
                    <a16:rowId xmlns:a16="http://schemas.microsoft.com/office/drawing/2014/main" val="822975819"/>
                  </a:ext>
                </a:extLst>
              </a:tr>
              <a:tr h="410338">
                <a:tc>
                  <a:txBody>
                    <a:bodyPr/>
                    <a:lstStyle/>
                    <a:p>
                      <a:r>
                        <a:rPr lang="en-US" sz="1200" b="1" dirty="0" err="1">
                          <a:solidFill>
                            <a:srgbClr val="0D0D0D"/>
                          </a:solidFill>
                        </a:rPr>
                        <a:t>distance_to_centerM</a:t>
                      </a:r>
                      <a:endParaRPr lang="en-US" sz="1200" b="1" dirty="0">
                        <a:solidFill>
                          <a:srgbClr val="0D0D0D"/>
                        </a:solidFill>
                      </a:endParaRPr>
                    </a:p>
                  </a:txBody>
                  <a:tcPr anchor="ctr"/>
                </a:tc>
                <a:tc>
                  <a:txBody>
                    <a:bodyPr/>
                    <a:lstStyle/>
                    <a:p>
                      <a:pPr algn="ctr"/>
                      <a:r>
                        <a:rPr lang="en-US" sz="1200" dirty="0">
                          <a:solidFill>
                            <a:srgbClr val="0D0D0D"/>
                          </a:solidFill>
                        </a:rPr>
                        <a:t>No</a:t>
                      </a:r>
                    </a:p>
                  </a:txBody>
                  <a:tcPr anchor="ctr"/>
                </a:tc>
                <a:tc>
                  <a:txBody>
                    <a:bodyPr/>
                    <a:lstStyle/>
                    <a:p>
                      <a:r>
                        <a:rPr lang="en-US" sz="1000" dirty="0">
                          <a:solidFill>
                            <a:srgbClr val="0D0D0D"/>
                          </a:solidFill>
                        </a:rPr>
                        <a:t>Continuous feature that determines the distance the shot was taken along the x-axis in relation to the center of the pitch, in meters.</a:t>
                      </a:r>
                    </a:p>
                  </a:txBody>
                  <a:tcPr anchor="ctr"/>
                </a:tc>
                <a:extLst>
                  <a:ext uri="{0D108BD9-81ED-4DB2-BD59-A6C34878D82A}">
                    <a16:rowId xmlns:a16="http://schemas.microsoft.com/office/drawing/2014/main" val="2587958632"/>
                  </a:ext>
                </a:extLst>
              </a:tr>
              <a:tr h="322408">
                <a:tc>
                  <a:txBody>
                    <a:bodyPr/>
                    <a:lstStyle/>
                    <a:p>
                      <a:r>
                        <a:rPr lang="en-US" sz="1200" b="1" dirty="0">
                          <a:solidFill>
                            <a:srgbClr val="0D0D0D"/>
                          </a:solidFill>
                        </a:rPr>
                        <a:t>angle</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Yes</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angle in which the shot was taken to the goal.</a:t>
                      </a:r>
                    </a:p>
                  </a:txBody>
                  <a:tcPr anchor="ctr"/>
                </a:tc>
                <a:extLst>
                  <a:ext uri="{0D108BD9-81ED-4DB2-BD59-A6C34878D82A}">
                    <a16:rowId xmlns:a16="http://schemas.microsoft.com/office/drawing/2014/main" val="2977968338"/>
                  </a:ext>
                </a:extLst>
              </a:tr>
              <a:tr h="410338">
                <a:tc>
                  <a:txBody>
                    <a:bodyPr/>
                    <a:lstStyle/>
                    <a:p>
                      <a:r>
                        <a:rPr lang="en-US" sz="1200" b="1" dirty="0" err="1">
                          <a:solidFill>
                            <a:srgbClr val="0D0D0D"/>
                          </a:solidFill>
                        </a:rPr>
                        <a:t>number_intervening_opponents</a:t>
                      </a:r>
                      <a:endParaRPr lang="en-US" sz="1200" b="1" dirty="0">
                        <a:solidFill>
                          <a:srgbClr val="0D0D0D"/>
                        </a:solidFill>
                      </a:endParaRP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Yes</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number of opposing players that were obscuring the goal at the instant of the shot (from the perspective of the shot-taker).</a:t>
                      </a:r>
                    </a:p>
                  </a:txBody>
                  <a:tcPr anchor="ctr"/>
                </a:tc>
                <a:extLst>
                  <a:ext uri="{0D108BD9-81ED-4DB2-BD59-A6C34878D82A}">
                    <a16:rowId xmlns:a16="http://schemas.microsoft.com/office/drawing/2014/main" val="2315343449"/>
                  </a:ext>
                </a:extLst>
              </a:tr>
              <a:tr h="410338">
                <a:tc>
                  <a:txBody>
                    <a:bodyPr/>
                    <a:lstStyle/>
                    <a:p>
                      <a:r>
                        <a:rPr lang="en-US" sz="1200" b="1" dirty="0" err="1">
                          <a:solidFill>
                            <a:srgbClr val="0D0D0D"/>
                          </a:solidFill>
                        </a:rPr>
                        <a:t>number_intervening_teammates</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Continuous feature that determines the number of teammates that are obscuring the goal at the instant of the shot (from the perspective of the shot-taker).</a:t>
                      </a:r>
                    </a:p>
                  </a:txBody>
                  <a:tcPr anchor="ctr"/>
                </a:tc>
                <a:extLst>
                  <a:ext uri="{0D108BD9-81ED-4DB2-BD59-A6C34878D82A}">
                    <a16:rowId xmlns:a16="http://schemas.microsoft.com/office/drawing/2014/main" val="3739924220"/>
                  </a:ext>
                </a:extLst>
              </a:tr>
              <a:tr h="322408">
                <a:tc>
                  <a:txBody>
                    <a:bodyPr/>
                    <a:lstStyle/>
                    <a:p>
                      <a:r>
                        <a:rPr lang="en-US" sz="1200" b="1" dirty="0" err="1">
                          <a:solidFill>
                            <a:srgbClr val="0D0D0D"/>
                          </a:solidFill>
                        </a:rPr>
                        <a:t>is_foot</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Boolean feature that indicates whether the shot was taken with the player’s foot, or not.</a:t>
                      </a:r>
                    </a:p>
                  </a:txBody>
                  <a:tcPr anchor="ctr"/>
                </a:tc>
                <a:extLst>
                  <a:ext uri="{0D108BD9-81ED-4DB2-BD59-A6C34878D82A}">
                    <a16:rowId xmlns:a16="http://schemas.microsoft.com/office/drawing/2014/main" val="758471127"/>
                  </a:ext>
                </a:extLst>
              </a:tr>
              <a:tr h="322408">
                <a:tc>
                  <a:txBody>
                    <a:bodyPr/>
                    <a:lstStyle/>
                    <a:p>
                      <a:r>
                        <a:rPr lang="en-US" sz="1200" b="1" dirty="0" err="1">
                          <a:solidFill>
                            <a:srgbClr val="0D0D0D"/>
                          </a:solidFill>
                        </a:rPr>
                        <a:t>is_head</a:t>
                      </a:r>
                      <a:endParaRPr lang="en-US" sz="1200" b="1" dirty="0">
                        <a:solidFill>
                          <a:srgbClr val="0D0D0D"/>
                        </a:solidFill>
                      </a:endParaRPr>
                    </a:p>
                  </a:txBody>
                  <a:tcPr anchor="ctr"/>
                </a:tc>
                <a:tc>
                  <a:txBody>
                    <a:bodyPr/>
                    <a:lstStyle/>
                    <a:p>
                      <a:pPr algn="ctr"/>
                      <a:r>
                        <a:rPr lang="en-US" sz="1200" dirty="0">
                          <a:solidFill>
                            <a:srgbClr val="0D0D0D"/>
                          </a:solidFill>
                        </a:rPr>
                        <a:t>No</a:t>
                      </a:r>
                    </a:p>
                  </a:txBody>
                  <a:tcPr anchor="ctr"/>
                </a:tc>
                <a:tc>
                  <a:txBody>
                    <a:bodyPr/>
                    <a:lstStyle/>
                    <a:p>
                      <a:r>
                        <a:rPr lang="en-US" sz="1000" dirty="0">
                          <a:solidFill>
                            <a:srgbClr val="0D0D0D"/>
                          </a:solidFill>
                        </a:rPr>
                        <a:t>Boolean feature that indicates whether the shot was taken with the player’s head, or not.</a:t>
                      </a:r>
                    </a:p>
                  </a:txBody>
                  <a:tcPr anchor="ctr"/>
                </a:tc>
                <a:extLst>
                  <a:ext uri="{0D108BD9-81ED-4DB2-BD59-A6C34878D82A}">
                    <a16:rowId xmlns:a16="http://schemas.microsoft.com/office/drawing/2014/main" val="852955605"/>
                  </a:ext>
                </a:extLst>
              </a:tr>
              <a:tr h="410338">
                <a:tc>
                  <a:txBody>
                    <a:bodyPr/>
                    <a:lstStyle/>
                    <a:p>
                      <a:r>
                        <a:rPr lang="en-US" sz="1200" b="1" dirty="0" err="1">
                          <a:solidFill>
                            <a:srgbClr val="0D0D0D"/>
                          </a:solidFill>
                        </a:rPr>
                        <a:t>is_high_interference</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Boolean feature that indicates whether the shooter experience a High level of interference (multiple defenders in close proximity and interfering with the shot).</a:t>
                      </a:r>
                    </a:p>
                  </a:txBody>
                  <a:tcPr anchor="ctr"/>
                </a:tc>
                <a:extLst>
                  <a:ext uri="{0D108BD9-81ED-4DB2-BD59-A6C34878D82A}">
                    <a16:rowId xmlns:a16="http://schemas.microsoft.com/office/drawing/2014/main" val="2582939773"/>
                  </a:ext>
                </a:extLst>
              </a:tr>
              <a:tr h="410338">
                <a:tc>
                  <a:txBody>
                    <a:bodyPr/>
                    <a:lstStyle/>
                    <a:p>
                      <a:r>
                        <a:rPr lang="en-US" sz="1200" b="1" dirty="0" err="1">
                          <a:solidFill>
                            <a:srgbClr val="0D0D0D"/>
                          </a:solidFill>
                        </a:rPr>
                        <a:t>is_medium_interference</a:t>
                      </a:r>
                      <a:endParaRPr lang="en-US" sz="1200" b="1" dirty="0">
                        <a:solidFill>
                          <a:srgbClr val="0D0D0D"/>
                        </a:solidFill>
                      </a:endParaRPr>
                    </a:p>
                  </a:txBody>
                  <a:tcPr anchor="ctr"/>
                </a:tc>
                <a:tc>
                  <a:txBody>
                    <a:bodyPr/>
                    <a:lstStyle/>
                    <a:p>
                      <a:pPr algn="ctr"/>
                      <a:r>
                        <a:rPr lang="en-US" sz="1200" dirty="0">
                          <a:solidFill>
                            <a:srgbClr val="0D0D0D"/>
                          </a:solidFill>
                        </a:rPr>
                        <a:t>No</a:t>
                      </a:r>
                    </a:p>
                  </a:txBody>
                  <a:tcPr anchor="ctr"/>
                </a:tc>
                <a:tc>
                  <a:txBody>
                    <a:bodyPr/>
                    <a:lstStyle/>
                    <a:p>
                      <a:r>
                        <a:rPr lang="en-US" sz="1000" dirty="0">
                          <a:solidFill>
                            <a:srgbClr val="0D0D0D"/>
                          </a:solidFill>
                        </a:rPr>
                        <a:t>Boolean feature that indicates whether the shooter experience a Medium level of interference (a single defender was in close proximity to the shot-taker).</a:t>
                      </a:r>
                    </a:p>
                  </a:txBody>
                  <a:tcPr anchor="ctr"/>
                </a:tc>
                <a:extLst>
                  <a:ext uri="{0D108BD9-81ED-4DB2-BD59-A6C34878D82A}">
                    <a16:rowId xmlns:a16="http://schemas.microsoft.com/office/drawing/2014/main" val="2002703367"/>
                  </a:ext>
                </a:extLst>
              </a:tr>
              <a:tr h="41033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is_low_interference</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Boolean feature that indicates whether the shooter experience a High level of interference (no or minimal interference).</a:t>
                      </a:r>
                    </a:p>
                  </a:txBody>
                  <a:tcPr anchor="ctr"/>
                </a:tc>
                <a:extLst>
                  <a:ext uri="{0D108BD9-81ED-4DB2-BD59-A6C34878D82A}">
                    <a16:rowId xmlns:a16="http://schemas.microsoft.com/office/drawing/2014/main" val="2045439223"/>
                  </a:ext>
                </a:extLst>
              </a:tr>
              <a:tr h="32240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header_distance_to_goalM</a:t>
                      </a:r>
                      <a:endParaRPr lang="en-US" sz="1200" b="1" dirty="0">
                        <a:solidFill>
                          <a:srgbClr val="0D0D0D"/>
                        </a:solidFill>
                      </a:endParaRPr>
                    </a:p>
                  </a:txBody>
                  <a:tcPr anchor="ctr"/>
                </a:tc>
                <a:tc>
                  <a:txBody>
                    <a:bodyPr/>
                    <a:lstStyle/>
                    <a:p>
                      <a:pPr algn="ctr"/>
                      <a:r>
                        <a:rPr lang="en-US" sz="1200" dirty="0">
                          <a:solidFill>
                            <a:srgbClr val="0D0D0D"/>
                          </a:solidFill>
                        </a:rPr>
                        <a:t>Yes</a:t>
                      </a:r>
                    </a:p>
                  </a:txBody>
                  <a:tcPr anchor="ctr"/>
                </a:tc>
                <a:tc>
                  <a:txBody>
                    <a:bodyPr/>
                    <a:lstStyle/>
                    <a:p>
                      <a:r>
                        <a:rPr lang="en-US" sz="1000" dirty="0">
                          <a:solidFill>
                            <a:srgbClr val="0D0D0D"/>
                          </a:solidFill>
                        </a:rPr>
                        <a:t>Continuous feature that determines the distance that a headed chance was taken from.</a:t>
                      </a:r>
                    </a:p>
                  </a:txBody>
                  <a:tcPr anchor="ctr"/>
                </a:tc>
                <a:extLst>
                  <a:ext uri="{0D108BD9-81ED-4DB2-BD59-A6C34878D82A}">
                    <a16:rowId xmlns:a16="http://schemas.microsoft.com/office/drawing/2014/main" val="2481460196"/>
                  </a:ext>
                </a:extLst>
              </a:tr>
            </a:tbl>
          </a:graphicData>
        </a:graphic>
      </p:graphicFrame>
    </p:spTree>
    <p:extLst>
      <p:ext uri="{BB962C8B-B14F-4D97-AF65-F5344CB8AC3E}">
        <p14:creationId xmlns:p14="http://schemas.microsoft.com/office/powerpoint/2010/main" val="31046090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615626" cy="270933"/>
          </a:xfrm>
        </p:spPr>
        <p:txBody>
          <a:bodyPr/>
          <a:lstStyle/>
          <a:p>
            <a:r>
              <a:rPr lang="en-GB" dirty="0">
                <a:solidFill>
                  <a:srgbClr val="00275E"/>
                </a:solidFill>
              </a:rPr>
              <a:t>A selected of key features I would like to include in an a CQM given a full Event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724091" cy="475357"/>
          </a:xfrm>
        </p:spPr>
        <p:txBody>
          <a:bodyPr/>
          <a:lstStyle/>
          <a:p>
            <a:r>
              <a:rPr lang="en-GB" sz="2800" dirty="0">
                <a:solidFill>
                  <a:srgbClr val="28A0D3"/>
                </a:solidFill>
              </a:rPr>
              <a:t>Features Selection 2/3 – Wishlist Features with Complete Event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US" sz="900" dirty="0"/>
              <a:t>Sam Green’s </a:t>
            </a:r>
            <a:r>
              <a:rPr lang="en-US" sz="900" dirty="0" err="1"/>
              <a:t>xG</a:t>
            </a:r>
            <a:r>
              <a:rPr lang="en-US" sz="900" dirty="0"/>
              <a:t> model: </a:t>
            </a:r>
            <a:r>
              <a:rPr lang="en-GB" sz="900" dirty="0">
                <a:solidFill>
                  <a:srgbClr val="0D0D0D"/>
                </a:solidFill>
                <a:hlinkClick r:id="rId3"/>
              </a:rPr>
              <a:t>https://www.optasportspro.com/news-analysis/assessing-the-performance-of- premier-league-goalscorers/</a:t>
            </a:r>
            <a:r>
              <a:rPr lang="en-GB" sz="900" dirty="0">
                <a:solidFill>
                  <a:srgbClr val="0D0D0D"/>
                </a:solidFill>
              </a:rPr>
              <a:t> </a:t>
            </a:r>
          </a:p>
          <a:p>
            <a:r>
              <a:rPr lang="en-US" sz="900" dirty="0"/>
              <a:t>Michael Caley’s </a:t>
            </a:r>
            <a:r>
              <a:rPr lang="en-US" sz="900" dirty="0" err="1"/>
              <a:t>xG</a:t>
            </a:r>
            <a:r>
              <a:rPr lang="en-US" sz="900" dirty="0"/>
              <a:t> model: </a:t>
            </a:r>
            <a:r>
              <a:rPr lang="en-US" sz="900" dirty="0">
                <a:hlinkClick r:id="rId4"/>
              </a:rPr>
              <a:t>https://cartilagefreecaptain.sbnation.com/2014/9/11/6131661/premier-league-projections-2014#methoderology</a:t>
            </a:r>
            <a:r>
              <a:rPr lang="en-US" sz="900" dirty="0"/>
              <a:t> </a:t>
            </a:r>
          </a:p>
          <a:p>
            <a:r>
              <a:rPr lang="en-GB" sz="900" dirty="0"/>
              <a:t>Notebook to create the Chance Quality Model from the shots data: </a:t>
            </a:r>
            <a:r>
              <a:rPr lang="en-GB" sz="900" dirty="0">
                <a:hlinkClick r:id="rId5"/>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1982194015"/>
              </p:ext>
            </p:extLst>
          </p:nvPr>
        </p:nvGraphicFramePr>
        <p:xfrm>
          <a:off x="394864" y="1214163"/>
          <a:ext cx="11409786" cy="4280948"/>
        </p:xfrm>
        <a:graphic>
          <a:graphicData uri="http://schemas.openxmlformats.org/drawingml/2006/table">
            <a:tbl>
              <a:tblPr firstRow="1" bandRow="1">
                <a:tableStyleId>{5C22544A-7EE6-4342-B048-85BDC9FD1C3A}</a:tableStyleId>
              </a:tblPr>
              <a:tblGrid>
                <a:gridCol w="2793504">
                  <a:extLst>
                    <a:ext uri="{9D8B030D-6E8A-4147-A177-3AD203B41FA5}">
                      <a16:colId xmlns:a16="http://schemas.microsoft.com/office/drawing/2014/main" val="2975947328"/>
                    </a:ext>
                  </a:extLst>
                </a:gridCol>
                <a:gridCol w="8616282">
                  <a:extLst>
                    <a:ext uri="{9D8B030D-6E8A-4147-A177-3AD203B41FA5}">
                      <a16:colId xmlns:a16="http://schemas.microsoft.com/office/drawing/2014/main" val="1270954315"/>
                    </a:ext>
                  </a:extLst>
                </a:gridCol>
              </a:tblGrid>
              <a:tr h="342643">
                <a:tc>
                  <a:txBody>
                    <a:bodyPr/>
                    <a:lstStyle/>
                    <a:p>
                      <a:r>
                        <a:rPr lang="en-US" sz="1600" dirty="0"/>
                        <a:t>Feature</a:t>
                      </a:r>
                    </a:p>
                  </a:txBody>
                  <a:tcPr anchor="ctr"/>
                </a:tc>
                <a:tc>
                  <a:txBody>
                    <a:bodyPr/>
                    <a:lstStyle/>
                    <a:p>
                      <a:r>
                        <a:rPr lang="en-US" sz="1600" dirty="0"/>
                        <a:t>Description</a:t>
                      </a:r>
                    </a:p>
                  </a:txBody>
                  <a:tcPr anchor="ctr"/>
                </a:tc>
                <a:extLst>
                  <a:ext uri="{0D108BD9-81ED-4DB2-BD59-A6C34878D82A}">
                    <a16:rowId xmlns:a16="http://schemas.microsoft.com/office/drawing/2014/main" val="413359859"/>
                  </a:ext>
                </a:extLst>
              </a:tr>
              <a:tr h="950057">
                <a:tc>
                  <a:txBody>
                    <a:bodyPr/>
                    <a:lstStyle/>
                    <a:p>
                      <a:r>
                        <a:rPr lang="en-US" sz="1200" b="1" dirty="0" err="1">
                          <a:solidFill>
                            <a:srgbClr val="0D0D0D"/>
                          </a:solidFill>
                        </a:rPr>
                        <a:t>is_strong_foot</a:t>
                      </a:r>
                      <a:endParaRPr lang="en-US" sz="1200" b="1" dirty="0">
                        <a:solidFill>
                          <a:srgbClr val="0D0D0D"/>
                        </a:solidFill>
                      </a:endParaRPr>
                    </a:p>
                  </a:txBody>
                  <a:tcPr anchor="ctr"/>
                </a:tc>
                <a:tc>
                  <a:txBody>
                    <a:bodyPr/>
                    <a:lstStyle/>
                    <a:p>
                      <a:r>
                        <a:rPr lang="en-US" sz="1100" dirty="0">
                          <a:solidFill>
                            <a:srgbClr val="0D0D0D"/>
                          </a:solidFill>
                        </a:rPr>
                        <a:t>Categorical feature that determines whether or not the shot was taken with the player’s preferred foot. This can be determined from player bio data, or, it by taking a full set of Event data, </a:t>
                      </a:r>
                      <a:r>
                        <a:rPr lang="en-US" sz="1100" dirty="0" err="1">
                          <a:solidFill>
                            <a:srgbClr val="0D0D0D"/>
                          </a:solidFill>
                        </a:rPr>
                        <a:t>analysing</a:t>
                      </a:r>
                      <a:r>
                        <a:rPr lang="en-US" sz="1100" dirty="0">
                          <a:solidFill>
                            <a:srgbClr val="0D0D0D"/>
                          </a:solidFill>
                        </a:rPr>
                        <a:t> how many actions were done per foot in a match, per player, and assigning the most used foot as the preferred foot. From the data, we can then compare that player's preferred foot to the foot with which each shot was taken and determine whether it was taken with their strongest foot, using a Boolean </a:t>
                      </a:r>
                      <a:r>
                        <a:rPr lang="en-US" sz="1100" dirty="0" err="1">
                          <a:solidFill>
                            <a:srgbClr val="0D0D0D"/>
                          </a:solidFill>
                        </a:rPr>
                        <a:t>is_strong_foot</a:t>
                      </a:r>
                      <a:r>
                        <a:rPr lang="en-US" sz="1100" dirty="0">
                          <a:solidFill>
                            <a:srgbClr val="0D0D0D"/>
                          </a:solidFill>
                        </a:rPr>
                        <a:t> attribute, and also a </a:t>
                      </a:r>
                      <a:r>
                        <a:rPr lang="en-US" sz="1100" dirty="0" err="1">
                          <a:solidFill>
                            <a:srgbClr val="0D0D0D"/>
                          </a:solidFill>
                        </a:rPr>
                        <a:t>is_weak_foot</a:t>
                      </a:r>
                      <a:r>
                        <a:rPr lang="en-US" sz="1100" dirty="0">
                          <a:solidFill>
                            <a:srgbClr val="0D0D0D"/>
                          </a:solidFill>
                        </a:rPr>
                        <a:t> attribute.</a:t>
                      </a:r>
                    </a:p>
                  </a:txBody>
                  <a:tcPr anchor="ctr"/>
                </a:tc>
                <a:extLst>
                  <a:ext uri="{0D108BD9-81ED-4DB2-BD59-A6C34878D82A}">
                    <a16:rowId xmlns:a16="http://schemas.microsoft.com/office/drawing/2014/main" val="822975819"/>
                  </a:ext>
                </a:extLst>
              </a:tr>
              <a:tr h="436092">
                <a:tc>
                  <a:txBody>
                    <a:bodyPr/>
                    <a:lstStyle/>
                    <a:p>
                      <a:r>
                        <a:rPr lang="en-US" sz="1200" b="1" dirty="0" err="1">
                          <a:solidFill>
                            <a:srgbClr val="0D0D0D"/>
                          </a:solidFill>
                        </a:rPr>
                        <a:t>is_counter_attack</a:t>
                      </a:r>
                      <a:endParaRPr lang="en-US" sz="1200" b="1" dirty="0">
                        <a:solidFill>
                          <a:srgbClr val="0D0D0D"/>
                        </a:solidFill>
                      </a:endParaRPr>
                    </a:p>
                  </a:txBody>
                  <a:tcPr anchor="ctr"/>
                </a:tc>
                <a:tc>
                  <a:txBody>
                    <a:bodyPr/>
                    <a:lstStyle/>
                    <a:p>
                      <a:r>
                        <a:rPr lang="en-US" sz="1100" dirty="0">
                          <a:solidFill>
                            <a:srgbClr val="0D0D0D"/>
                          </a:solidFill>
                        </a:rPr>
                        <a:t>Boolean feature to indicate if the shoot was part of a counter attack or not. This can be determined using the position on the pitch from which a ball was won and the number of opposing defenders behind the ball, relative to the attack team. </a:t>
                      </a:r>
                    </a:p>
                  </a:txBody>
                  <a:tcPr anchor="ctr"/>
                </a:tc>
                <a:extLst>
                  <a:ext uri="{0D108BD9-81ED-4DB2-BD59-A6C34878D82A}">
                    <a16:rowId xmlns:a16="http://schemas.microsoft.com/office/drawing/2014/main" val="2587958632"/>
                  </a:ext>
                </a:extLst>
              </a:tr>
              <a:tr h="436092">
                <a:tc>
                  <a:txBody>
                    <a:bodyPr/>
                    <a:lstStyle/>
                    <a:p>
                      <a:r>
                        <a:rPr lang="en-US" sz="1200" b="1" dirty="0" err="1">
                          <a:solidFill>
                            <a:srgbClr val="0D0D0D"/>
                          </a:solidFill>
                        </a:rPr>
                        <a:t>is_smart_pass</a:t>
                      </a:r>
                      <a:endParaRPr lang="en-US" sz="12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dirty="0">
                          <a:solidFill>
                            <a:srgbClr val="0D0D0D"/>
                          </a:solidFill>
                        </a:rPr>
                        <a:t>Boolean feature to indicate whether the assist for the shot broken through the opponents line. This can be used as part of determining the assist type.</a:t>
                      </a:r>
                    </a:p>
                  </a:txBody>
                  <a:tcPr anchor="ctr"/>
                </a:tc>
                <a:extLst>
                  <a:ext uri="{0D108BD9-81ED-4DB2-BD59-A6C34878D82A}">
                    <a16:rowId xmlns:a16="http://schemas.microsoft.com/office/drawing/2014/main" val="2977968338"/>
                  </a:ext>
                </a:extLst>
              </a:tr>
              <a:tr h="329455">
                <a:tc>
                  <a:txBody>
                    <a:bodyPr/>
                    <a:lstStyle/>
                    <a:p>
                      <a:r>
                        <a:rPr lang="en-US" sz="1200" b="1" dirty="0" err="1">
                          <a:solidFill>
                            <a:srgbClr val="0D0D0D"/>
                          </a:solidFill>
                        </a:rPr>
                        <a:t>is_from_cross</a:t>
                      </a:r>
                      <a:endParaRPr lang="en-US" sz="12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100" dirty="0">
                          <a:solidFill>
                            <a:srgbClr val="0D0D0D"/>
                          </a:solidFill>
                        </a:rPr>
                        <a:t>Boolean feature to indicate whether a goal was scored from a cross. This can be used as part of determining the assist type.</a:t>
                      </a:r>
                    </a:p>
                  </a:txBody>
                  <a:tcPr anchor="ctr"/>
                </a:tc>
                <a:extLst>
                  <a:ext uri="{0D108BD9-81ED-4DB2-BD59-A6C34878D82A}">
                    <a16:rowId xmlns:a16="http://schemas.microsoft.com/office/drawing/2014/main" val="2315343449"/>
                  </a:ext>
                </a:extLst>
              </a:tr>
              <a:tr h="778735">
                <a:tc>
                  <a:txBody>
                    <a:bodyPr/>
                    <a:lstStyle/>
                    <a:p>
                      <a:r>
                        <a:rPr lang="en-US" sz="1200" b="1" dirty="0" err="1">
                          <a:solidFill>
                            <a:srgbClr val="0D0D0D"/>
                          </a:solidFill>
                        </a:rPr>
                        <a:t>time_from_previous_shot</a:t>
                      </a:r>
                      <a:endParaRPr lang="en-US" sz="1200" b="1" dirty="0">
                        <a:solidFill>
                          <a:srgbClr val="0D0D0D"/>
                        </a:solidFill>
                      </a:endParaRPr>
                    </a:p>
                  </a:txBody>
                  <a:tcPr anchor="ctr"/>
                </a:tc>
                <a:tc>
                  <a:txBody>
                    <a:bodyPr/>
                    <a:lstStyle/>
                    <a:p>
                      <a:r>
                        <a:rPr lang="en-US" sz="1100" dirty="0">
                          <a:solidFill>
                            <a:srgbClr val="0D0D0D"/>
                          </a:solidFill>
                        </a:rPr>
                        <a:t>Time in seconds from the last shot of the same team in the same half of the same game. This can be taken on further to determine whether a shot was taken from before and is likely a rebound i.e. </a:t>
                      </a:r>
                      <a:r>
                        <a:rPr lang="en-US" sz="1100" dirty="0" err="1">
                          <a:solidFill>
                            <a:srgbClr val="0D0D0D"/>
                          </a:solidFill>
                        </a:rPr>
                        <a:t>is_shot_before</a:t>
                      </a:r>
                      <a:r>
                        <a:rPr lang="en-US" sz="1100" dirty="0">
                          <a:solidFill>
                            <a:srgbClr val="0D0D0D"/>
                          </a:solidFill>
                        </a:rPr>
                        <a:t> or </a:t>
                      </a:r>
                      <a:r>
                        <a:rPr lang="en-US" sz="1100" dirty="0" err="1">
                          <a:solidFill>
                            <a:srgbClr val="0D0D0D"/>
                          </a:solidFill>
                        </a:rPr>
                        <a:t>is_rebound</a:t>
                      </a:r>
                      <a:r>
                        <a:rPr lang="en-US" sz="1100" dirty="0">
                          <a:solidFill>
                            <a:srgbClr val="0D0D0D"/>
                          </a:solidFill>
                        </a:rPr>
                        <a:t>. This is  of interest as it can determine whether the goalkeeper is out of position and making a reflex save, with the subsequent shot being in a state different to that of a normal shot in that position.</a:t>
                      </a:r>
                    </a:p>
                  </a:txBody>
                  <a:tcPr anchor="ctr"/>
                </a:tc>
                <a:extLst>
                  <a:ext uri="{0D108BD9-81ED-4DB2-BD59-A6C34878D82A}">
                    <a16:rowId xmlns:a16="http://schemas.microsoft.com/office/drawing/2014/main" val="3739924220"/>
                  </a:ext>
                </a:extLst>
              </a:tr>
              <a:tr h="400461">
                <a:tc>
                  <a:txBody>
                    <a:bodyPr/>
                    <a:lstStyle/>
                    <a:p>
                      <a:r>
                        <a:rPr lang="en-US" sz="1200" b="1" dirty="0">
                          <a:solidFill>
                            <a:srgbClr val="0D0D0D"/>
                          </a:solidFill>
                        </a:rPr>
                        <a:t>is_1_on_1</a:t>
                      </a:r>
                    </a:p>
                  </a:txBody>
                  <a:tcPr anchor="ctr"/>
                </a:tc>
                <a:tc>
                  <a:txBody>
                    <a:bodyPr/>
                    <a:lstStyle/>
                    <a:p>
                      <a:r>
                        <a:rPr lang="en-US" sz="1100" dirty="0">
                          <a:solidFill>
                            <a:srgbClr val="0D0D0D"/>
                          </a:solidFill>
                        </a:rPr>
                        <a:t>Boolean feature to indicate whether the shot was taken from a 1-on-1 situation i.e. the shot taker just has the goalkeeper to beat.</a:t>
                      </a:r>
                    </a:p>
                  </a:txBody>
                  <a:tcPr anchor="ctr"/>
                </a:tc>
                <a:extLst>
                  <a:ext uri="{0D108BD9-81ED-4DB2-BD59-A6C34878D82A}">
                    <a16:rowId xmlns:a16="http://schemas.microsoft.com/office/drawing/2014/main" val="3991623825"/>
                  </a:ext>
                </a:extLst>
              </a:tr>
              <a:tr h="607413">
                <a:tc>
                  <a:txBody>
                    <a:bodyPr/>
                    <a:lstStyle/>
                    <a:p>
                      <a:r>
                        <a:rPr lang="en-US" sz="1200" b="1" dirty="0" err="1">
                          <a:solidFill>
                            <a:srgbClr val="0D0D0D"/>
                          </a:solidFill>
                        </a:rPr>
                        <a:t>game_state</a:t>
                      </a:r>
                      <a:endParaRPr lang="en-US" sz="1200" b="1" dirty="0">
                        <a:solidFill>
                          <a:srgbClr val="0D0D0D"/>
                        </a:solidFill>
                      </a:endParaRPr>
                    </a:p>
                  </a:txBody>
                  <a:tcPr anchor="ctr"/>
                </a:tc>
                <a:tc>
                  <a:txBody>
                    <a:bodyPr/>
                    <a:lstStyle/>
                    <a:p>
                      <a:r>
                        <a:rPr lang="en-US" sz="1100" dirty="0">
                          <a:solidFill>
                            <a:srgbClr val="0D0D0D"/>
                          </a:solidFill>
                        </a:rPr>
                        <a:t>Categorical feature to indicate whether the shooting team is winning, drawing, or losing. As Michael Caley noted in his Expected Goals model, features for the game state (e.g. winning) appear be capturing latent factors that cannot be observed in the event data, such as the amount of defensive pressure asserted at the time the shot is taken. </a:t>
                      </a:r>
                    </a:p>
                  </a:txBody>
                  <a:tcPr anchor="ctr"/>
                </a:tc>
                <a:extLst>
                  <a:ext uri="{0D108BD9-81ED-4DB2-BD59-A6C34878D82A}">
                    <a16:rowId xmlns:a16="http://schemas.microsoft.com/office/drawing/2014/main" val="3482510239"/>
                  </a:ext>
                </a:extLst>
              </a:tr>
            </a:tbl>
          </a:graphicData>
        </a:graphic>
      </p:graphicFrame>
    </p:spTree>
    <p:extLst>
      <p:ext uri="{BB962C8B-B14F-4D97-AF65-F5344CB8AC3E}">
        <p14:creationId xmlns:p14="http://schemas.microsoft.com/office/powerpoint/2010/main" val="16255241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5498509" cy="4558113"/>
          </a:xfrm>
        </p:spPr>
        <p:txBody>
          <a:bodyPr lIns="0" tIns="0" rIns="0" bIns="0" anchor="t">
            <a:noAutofit/>
          </a:bodyPr>
          <a:lstStyle/>
          <a:p>
            <a:pPr marL="0" indent="0">
              <a:buNone/>
            </a:pPr>
            <a:r>
              <a:rPr lang="en-GB" sz="1000" b="1" dirty="0">
                <a:solidFill>
                  <a:srgbClr val="0D0D0D"/>
                </a:solidFill>
              </a:rPr>
              <a:t>Sam Green’s original model with </a:t>
            </a:r>
            <a:r>
              <a:rPr lang="en-GB" sz="1000" b="1" dirty="0" err="1">
                <a:solidFill>
                  <a:srgbClr val="0D0D0D"/>
                </a:solidFill>
              </a:rPr>
              <a:t>Opta</a:t>
            </a:r>
            <a:r>
              <a:rPr lang="en-GB" sz="1000" b="1" dirty="0">
                <a:solidFill>
                  <a:srgbClr val="0D0D0D"/>
                </a:solidFill>
              </a:rPr>
              <a:t>:</a:t>
            </a:r>
          </a:p>
          <a:p>
            <a:pPr marL="0" indent="0">
              <a:buNone/>
            </a:pPr>
            <a:endParaRPr lang="en-GB" sz="1000" dirty="0">
              <a:solidFill>
                <a:srgbClr val="0D0D0D"/>
              </a:solidFill>
            </a:endParaRPr>
          </a:p>
          <a:p>
            <a:r>
              <a:rPr lang="en-GB" sz="1000" dirty="0">
                <a:solidFill>
                  <a:srgbClr val="0D0D0D"/>
                </a:solidFill>
              </a:rPr>
              <a:t>Distance - distance to the middle of the goal (the mid-point between the goalposts).</a:t>
            </a:r>
          </a:p>
          <a:p>
            <a:endParaRPr lang="en-GB" sz="1000" dirty="0">
              <a:solidFill>
                <a:srgbClr val="0D0D0D"/>
              </a:solidFill>
            </a:endParaRPr>
          </a:p>
          <a:p>
            <a:r>
              <a:rPr lang="en-GB" sz="1000" dirty="0">
                <a:solidFill>
                  <a:srgbClr val="0D0D0D"/>
                </a:solidFill>
              </a:rPr>
              <a:t>Visible angle of the goal - the angle formed between the shot location and the two goal posts.</a:t>
            </a:r>
          </a:p>
          <a:p>
            <a:endParaRPr lang="en-GB" sz="1000" dirty="0">
              <a:solidFill>
                <a:srgbClr val="0D0D0D"/>
              </a:solidFill>
            </a:endParaRPr>
          </a:p>
          <a:p>
            <a:r>
              <a:rPr lang="en-GB" sz="1000" dirty="0">
                <a:solidFill>
                  <a:srgbClr val="0D0D0D"/>
                </a:solidFill>
              </a:rPr>
              <a:t>Passage of play - one of open play, direct free kick, set play, corner kick, assisted, and throw-in.</a:t>
            </a:r>
          </a:p>
          <a:p>
            <a:endParaRPr lang="en-GB" sz="1000" dirty="0">
              <a:solidFill>
                <a:srgbClr val="0D0D0D"/>
              </a:solidFill>
            </a:endParaRPr>
          </a:p>
          <a:p>
            <a:r>
              <a:rPr lang="en-GB" sz="1000" dirty="0">
                <a:solidFill>
                  <a:srgbClr val="0D0D0D"/>
                </a:solidFill>
              </a:rPr>
              <a:t>Assist type - one of a long ball, cross, through ball, danger-zone pass, and pull-back.</a:t>
            </a:r>
          </a:p>
          <a:p>
            <a:endParaRPr lang="en-GB" sz="1000" dirty="0">
              <a:solidFill>
                <a:srgbClr val="0D0D0D"/>
              </a:solidFill>
            </a:endParaRPr>
          </a:p>
          <a:p>
            <a:r>
              <a:rPr lang="en-GB" sz="1000" dirty="0">
                <a:solidFill>
                  <a:srgbClr val="0D0D0D"/>
                </a:solidFill>
              </a:rPr>
              <a:t>Post take-on/ dribble - whether the shot follows a previous attempt to beat a player.</a:t>
            </a:r>
          </a:p>
          <a:p>
            <a:endParaRPr lang="en-GB" sz="1000" dirty="0">
              <a:solidFill>
                <a:srgbClr val="0D0D0D"/>
              </a:solidFill>
            </a:endParaRPr>
          </a:p>
          <a:p>
            <a:r>
              <a:rPr lang="en-GB" sz="1000" dirty="0">
                <a:solidFill>
                  <a:srgbClr val="0D0D0D"/>
                </a:solidFill>
              </a:rPr>
              <a:t>Rebound - whether the shot follows a previous shot that has rebounded.</a:t>
            </a:r>
          </a:p>
          <a:p>
            <a:endParaRPr lang="en-GB" sz="1000" dirty="0">
              <a:solidFill>
                <a:srgbClr val="0D0D0D"/>
              </a:solidFill>
            </a:endParaRPr>
          </a:p>
          <a:p>
            <a:r>
              <a:rPr lang="en-GB" sz="1000" dirty="0">
                <a:solidFill>
                  <a:srgbClr val="0D0D0D"/>
                </a:solidFill>
              </a:rPr>
              <a:t>Header - whether the shot came off the attacking player’s head.</a:t>
            </a:r>
          </a:p>
          <a:p>
            <a:endParaRPr lang="en-GB" sz="1000" dirty="0">
              <a:solidFill>
                <a:srgbClr val="0D0D0D"/>
              </a:solidFill>
            </a:endParaRPr>
          </a:p>
          <a:p>
            <a:r>
              <a:rPr lang="en-GB" sz="1000" dirty="0">
                <a:solidFill>
                  <a:srgbClr val="0D0D0D"/>
                </a:solidFill>
              </a:rPr>
              <a:t>1 versus 1 - a shot where there is just one defensive player to score past.</a:t>
            </a:r>
          </a:p>
          <a:p>
            <a:endParaRPr lang="en-GB" sz="1000" dirty="0">
              <a:solidFill>
                <a:srgbClr val="0D0D0D"/>
              </a:solidFill>
            </a:endParaRPr>
          </a:p>
          <a:p>
            <a:r>
              <a:rPr lang="en-GB" sz="1000" dirty="0">
                <a:solidFill>
                  <a:srgbClr val="0D0D0D"/>
                </a:solidFill>
              </a:rPr>
              <a:t>Big chance - a situation where a player should reasonably be expected to score, usually in a one on one scenario or from very close range when the ball has a clear path to goal and there is low to moderate pressure on the shooter (</a:t>
            </a:r>
            <a:r>
              <a:rPr lang="en-GB" sz="1000" dirty="0" err="1">
                <a:solidFill>
                  <a:srgbClr val="0D0D0D"/>
                </a:solidFill>
              </a:rPr>
              <a:t>Opta</a:t>
            </a:r>
            <a:r>
              <a:rPr lang="en-GB" sz="1000" dirty="0">
                <a:solidFill>
                  <a:srgbClr val="0D0D0D"/>
                </a:solidFill>
              </a:rPr>
              <a:t> specific).</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Key features as used in the highly regarded </a:t>
            </a:r>
            <a:r>
              <a:rPr lang="en-GB" sz="1800" dirty="0" err="1">
                <a:solidFill>
                  <a:srgbClr val="00275E"/>
                </a:solidFill>
              </a:rPr>
              <a:t>xG</a:t>
            </a:r>
            <a:r>
              <a:rPr lang="en-GB" sz="1800" dirty="0">
                <a:solidFill>
                  <a:srgbClr val="00275E"/>
                </a:solidFill>
              </a:rPr>
              <a:t> models by Sam Green and Michael Caley</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724091" cy="475357"/>
          </a:xfrm>
        </p:spPr>
        <p:txBody>
          <a:bodyPr/>
          <a:lstStyle/>
          <a:p>
            <a:pPr>
              <a:defRPr/>
            </a:pPr>
            <a:r>
              <a:rPr lang="en-GB" sz="2600" dirty="0">
                <a:solidFill>
                  <a:srgbClr val="28A0D3"/>
                </a:solidFill>
              </a:rPr>
              <a:t>Features Selection 3/3 – Features Used in Notable Expected Goals Models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839392"/>
            <a:ext cx="11417300" cy="277907"/>
          </a:xfrm>
        </p:spPr>
        <p:txBody>
          <a:bodyPr/>
          <a:lstStyle/>
          <a:p>
            <a:r>
              <a:rPr lang="en-US" sz="900" dirty="0"/>
              <a:t>Sam Green’s </a:t>
            </a:r>
            <a:r>
              <a:rPr lang="en-US" sz="900" dirty="0" err="1"/>
              <a:t>xG</a:t>
            </a:r>
            <a:r>
              <a:rPr lang="en-US" sz="900" dirty="0"/>
              <a:t> model: </a:t>
            </a:r>
            <a:r>
              <a:rPr lang="en-GB" sz="900" dirty="0">
                <a:solidFill>
                  <a:srgbClr val="0D0D0D"/>
                </a:solidFill>
                <a:hlinkClick r:id="rId3"/>
              </a:rPr>
              <a:t>https://www.optasportspro.com/news-analysis/assessing-the-performance-of- premier-league-goalscorers/</a:t>
            </a:r>
            <a:r>
              <a:rPr lang="en-GB" sz="900" dirty="0">
                <a:solidFill>
                  <a:srgbClr val="0D0D0D"/>
                </a:solidFill>
              </a:rPr>
              <a:t> </a:t>
            </a:r>
          </a:p>
          <a:p>
            <a:r>
              <a:rPr lang="en-US" sz="900" dirty="0"/>
              <a:t>Michael Caley’s </a:t>
            </a:r>
            <a:r>
              <a:rPr lang="en-US" sz="900" dirty="0" err="1"/>
              <a:t>xG</a:t>
            </a:r>
            <a:r>
              <a:rPr lang="en-US" sz="900" dirty="0"/>
              <a:t> model: </a:t>
            </a:r>
            <a:r>
              <a:rPr lang="en-US" sz="900" dirty="0">
                <a:hlinkClick r:id="rId4"/>
              </a:rPr>
              <a:t>https://cartilagefreecaptain.sbnation.com/2014/9/11/6131661/premier-league-projections-2014#methoderology</a:t>
            </a:r>
            <a:r>
              <a:rPr lang="en-US" sz="900" dirty="0"/>
              <a:t> </a:t>
            </a:r>
          </a:p>
        </p:txBody>
      </p:sp>
      <p:sp>
        <p:nvSpPr>
          <p:cNvPr id="9" name="Text Placeholder 5">
            <a:extLst>
              <a:ext uri="{FF2B5EF4-FFF2-40B4-BE49-F238E27FC236}">
                <a16:creationId xmlns:a16="http://schemas.microsoft.com/office/drawing/2014/main" id="{B3D440BC-C4B3-0D4E-92A6-EF9D57F287F9}"/>
              </a:ext>
            </a:extLst>
          </p:cNvPr>
          <p:cNvSpPr txBox="1">
            <a:spLocks/>
          </p:cNvSpPr>
          <p:nvPr/>
        </p:nvSpPr>
        <p:spPr>
          <a:xfrm>
            <a:off x="6039256" y="1281279"/>
            <a:ext cx="5918790" cy="4558114"/>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GB" sz="1000" b="1" dirty="0">
                <a:solidFill>
                  <a:srgbClr val="0D0D0D"/>
                </a:solidFill>
              </a:rPr>
              <a:t>Caley’s model:</a:t>
            </a:r>
          </a:p>
          <a:p>
            <a:pPr marL="0" indent="0">
              <a:buNone/>
            </a:pPr>
            <a:endParaRPr lang="en-GB" sz="1000" dirty="0">
              <a:solidFill>
                <a:srgbClr val="0D0D0D"/>
              </a:solidFill>
            </a:endParaRPr>
          </a:p>
          <a:p>
            <a:r>
              <a:rPr lang="en-GB" sz="1000" dirty="0">
                <a:solidFill>
                  <a:srgbClr val="0D0D0D"/>
                </a:solidFill>
              </a:rPr>
              <a:t>Fast break - an attempt created after the defensive quickly turn defence into attack winning the ball in their own half.</a:t>
            </a:r>
          </a:p>
          <a:p>
            <a:endParaRPr lang="en-GB" sz="1000" dirty="0">
              <a:solidFill>
                <a:srgbClr val="0D0D0D"/>
              </a:solidFill>
            </a:endParaRPr>
          </a:p>
          <a:p>
            <a:r>
              <a:rPr lang="en-GB" sz="1000" dirty="0">
                <a:solidFill>
                  <a:srgbClr val="0D0D0D"/>
                </a:solidFill>
              </a:rPr>
              <a:t>Counterattack – an engineered feature to capture counterattacks that are not marked as fast breaks by </a:t>
            </a:r>
            <a:r>
              <a:rPr lang="en-GB" sz="1000" dirty="0" err="1">
                <a:solidFill>
                  <a:srgbClr val="0D0D0D"/>
                </a:solidFill>
              </a:rPr>
              <a:t>Opta’s</a:t>
            </a:r>
            <a:r>
              <a:rPr lang="en-GB" sz="1000" dirty="0">
                <a:solidFill>
                  <a:srgbClr val="0D0D0D"/>
                </a:solidFill>
              </a:rPr>
              <a:t> coders. Defined as actions that begin with an open play turnover of possession, in which the attacking team moves steadily forward to the goal without recirculating the ball.</a:t>
            </a:r>
          </a:p>
          <a:p>
            <a:endParaRPr lang="en-GB" sz="1000" dirty="0">
              <a:solidFill>
                <a:srgbClr val="0D0D0D"/>
              </a:solidFill>
            </a:endParaRPr>
          </a:p>
          <a:p>
            <a:r>
              <a:rPr lang="en-GB" sz="1000" dirty="0">
                <a:solidFill>
                  <a:srgbClr val="0D0D0D"/>
                </a:solidFill>
              </a:rPr>
              <a:t>Established possession - an engineered feature that is defined as “an attack that involves at least five completed passes in the attacking half without the ball being forced back into the defensive zone.”</a:t>
            </a:r>
          </a:p>
          <a:p>
            <a:endParaRPr lang="en-GB" sz="1000" dirty="0">
              <a:solidFill>
                <a:srgbClr val="0D0D0D"/>
              </a:solidFill>
            </a:endParaRPr>
          </a:p>
          <a:p>
            <a:r>
              <a:rPr lang="en-GB" sz="1000" dirty="0">
                <a:solidFill>
                  <a:srgbClr val="0D0D0D"/>
                </a:solidFill>
              </a:rPr>
              <a:t>Relative angle to the goal - the angle to the nearest post. If a player is in a central position, the angle is 1. If a player is at a 45-degree angle to the nearest post, the angle is 0.5.</a:t>
            </a:r>
          </a:p>
          <a:p>
            <a:endParaRPr lang="en-GB" sz="1000" dirty="0">
              <a:solidFill>
                <a:srgbClr val="0D0D0D"/>
              </a:solidFill>
            </a:endParaRPr>
          </a:p>
          <a:p>
            <a:r>
              <a:rPr lang="en-GB" sz="1000" dirty="0">
                <a:solidFill>
                  <a:srgbClr val="0D0D0D"/>
                </a:solidFill>
              </a:rPr>
              <a:t>Interaction between the distance and angle - an interaction that captures interactions between distance and angle to the goal. The distance to the goal multiplied by the relative angle to the goal.</a:t>
            </a:r>
          </a:p>
          <a:p>
            <a:endParaRPr lang="en-GB" sz="1000" dirty="0">
              <a:solidFill>
                <a:srgbClr val="0D0D0D"/>
              </a:solidFill>
            </a:endParaRPr>
          </a:p>
          <a:p>
            <a:r>
              <a:rPr lang="en-GB" sz="1000" dirty="0">
                <a:solidFill>
                  <a:srgbClr val="0D0D0D"/>
                </a:solidFill>
              </a:rPr>
              <a:t>Dribble distance – the distance a player has dribbled before taking the shot.</a:t>
            </a:r>
          </a:p>
          <a:p>
            <a:endParaRPr lang="en-GB" sz="1000" dirty="0">
              <a:solidFill>
                <a:srgbClr val="0D0D0D"/>
              </a:solidFill>
            </a:endParaRPr>
          </a:p>
          <a:p>
            <a:r>
              <a:rPr lang="en-GB" sz="1000" dirty="0">
                <a:solidFill>
                  <a:srgbClr val="0D0D0D"/>
                </a:solidFill>
              </a:rPr>
              <a:t>Error - whether the shot follows an error by another player.</a:t>
            </a:r>
          </a:p>
          <a:p>
            <a:endParaRPr lang="en-GB" sz="1000" dirty="0">
              <a:solidFill>
                <a:srgbClr val="0D0D0D"/>
              </a:solidFill>
            </a:endParaRPr>
          </a:p>
          <a:p>
            <a:r>
              <a:rPr lang="en-GB" sz="1000" dirty="0">
                <a:solidFill>
                  <a:srgbClr val="0D0D0D"/>
                </a:solidFill>
              </a:rPr>
              <a:t>Body part - the body part used to take the shot.</a:t>
            </a:r>
          </a:p>
          <a:p>
            <a:endParaRPr lang="en-GB" sz="1000" dirty="0">
              <a:solidFill>
                <a:srgbClr val="0D0D0D"/>
              </a:solidFill>
            </a:endParaRPr>
          </a:p>
          <a:p>
            <a:r>
              <a:rPr lang="en-GB" sz="1000" dirty="0">
                <a:solidFill>
                  <a:srgbClr val="0D0D0D"/>
                </a:solidFill>
              </a:rPr>
              <a:t>Game state – the game state is a feature that describes whether the team taking the shot is losing, drawing, or winning the match at the time of the shot.</a:t>
            </a:r>
          </a:p>
          <a:p>
            <a:endParaRPr lang="en-GB" sz="1000" dirty="0">
              <a:solidFill>
                <a:srgbClr val="0D0D0D"/>
              </a:solidFill>
            </a:endParaRPr>
          </a:p>
          <a:p>
            <a:r>
              <a:rPr lang="en-GB" sz="1000" dirty="0">
                <a:solidFill>
                  <a:srgbClr val="0D0D0D"/>
                </a:solidFill>
              </a:rPr>
              <a:t>League - a feature for the league, for example, the Bundesliga or the English Premier League.</a:t>
            </a:r>
          </a:p>
        </p:txBody>
      </p:sp>
    </p:spTree>
    <p:extLst>
      <p:ext uri="{BB962C8B-B14F-4D97-AF65-F5344CB8AC3E}">
        <p14:creationId xmlns:p14="http://schemas.microsoft.com/office/powerpoint/2010/main" val="1915459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7"/>
            <a:ext cx="11417302" cy="4178903"/>
          </a:xfrm>
        </p:spPr>
        <p:txBody>
          <a:bodyPr lIns="0" tIns="0" rIns="0" bIns="0" anchor="t">
            <a:noAutofit/>
          </a:bodyPr>
          <a:lstStyle/>
          <a:p>
            <a:pPr marL="0" indent="0">
              <a:buNone/>
            </a:pPr>
            <a:r>
              <a:rPr lang="en-GB" sz="1170" b="1" dirty="0">
                <a:solidFill>
                  <a:srgbClr val="0D0D0D"/>
                </a:solidFill>
              </a:rPr>
              <a:t>Hyperparameter Optimisation</a:t>
            </a:r>
          </a:p>
          <a:p>
            <a:r>
              <a:rPr lang="en-GB" sz="1170" dirty="0">
                <a:solidFill>
                  <a:srgbClr val="0D0D0D"/>
                </a:solidFill>
              </a:rPr>
              <a:t>The optimum hyperparameters for the XGBoost model can be determined in several ways, two of the most common being Random Search and Grid Search. The parameters that this model focussed are were the ‘</a:t>
            </a:r>
            <a:r>
              <a:rPr lang="en-GB" sz="1170" dirty="0" err="1">
                <a:solidFill>
                  <a:srgbClr val="0D0D0D"/>
                </a:solidFill>
              </a:rPr>
              <a:t>n_estimated</a:t>
            </a:r>
            <a:r>
              <a:rPr lang="en-GB" sz="1170" dirty="0">
                <a:solidFill>
                  <a:srgbClr val="0D0D0D"/>
                </a:solidFill>
              </a:rPr>
              <a:t>’ (no. of Decision Trees used to train the model), the ‘max depth’ (maximum depth allowed for any individual tree), the ‘</a:t>
            </a:r>
            <a:r>
              <a:rPr lang="en-GB" sz="1170" dirty="0" err="1">
                <a:solidFill>
                  <a:srgbClr val="0D0D0D"/>
                </a:solidFill>
              </a:rPr>
              <a:t>min_samples_split</a:t>
            </a:r>
            <a:r>
              <a:rPr lang="en-GB" sz="1170" dirty="0">
                <a:solidFill>
                  <a:srgbClr val="0D0D0D"/>
                </a:solidFill>
              </a:rPr>
              <a:t>’ (the minimum number of samples allow to split a leaf into a new leaf),  the ‘criterion’ (used to measure the quality of the split), and the ‘</a:t>
            </a:r>
            <a:r>
              <a:rPr lang="en-GB" sz="1170" dirty="0" err="1">
                <a:solidFill>
                  <a:srgbClr val="0D0D0D"/>
                </a:solidFill>
              </a:rPr>
              <a:t>max_features</a:t>
            </a:r>
            <a:r>
              <a:rPr lang="en-GB" sz="1170" dirty="0">
                <a:solidFill>
                  <a:srgbClr val="0D0D0D"/>
                </a:solidFill>
              </a:rPr>
              <a:t>’ (the maximum number of features allowed to use when determining how to split a node). For more information of XGBoost hyperparameters in scikit-learn, see [</a:t>
            </a:r>
            <a:r>
              <a:rPr lang="en-GB" sz="1170" u="sng" dirty="0">
                <a:solidFill>
                  <a:srgbClr val="00275E"/>
                </a:solidFill>
                <a:hlinkClick r:id="rId3">
                  <a:extLst>
                    <a:ext uri="{A12FA001-AC4F-418D-AE19-62706E023703}">
                      <ahyp:hlinkClr xmlns:ahyp="http://schemas.microsoft.com/office/drawing/2018/hyperlinkcolor" val="tx"/>
                    </a:ext>
                  </a:extLst>
                </a:hlinkClick>
              </a:rPr>
              <a:t>link</a:t>
            </a:r>
            <a:r>
              <a:rPr lang="en-GB" sz="1170" dirty="0">
                <a:solidFill>
                  <a:srgbClr val="0D0D0D"/>
                </a:solidFill>
              </a:rPr>
              <a:t>].</a:t>
            </a:r>
          </a:p>
          <a:p>
            <a:endParaRPr lang="en-GB" sz="1170" dirty="0">
              <a:solidFill>
                <a:srgbClr val="0D0D0D"/>
              </a:solidFill>
            </a:endParaRPr>
          </a:p>
          <a:p>
            <a:pPr marL="0" indent="0">
              <a:buNone/>
            </a:pPr>
            <a:r>
              <a:rPr lang="en-GB" sz="1170" b="1" dirty="0">
                <a:solidFill>
                  <a:srgbClr val="0D0D0D"/>
                </a:solidFill>
              </a:rPr>
              <a:t>Cross Validation</a:t>
            </a:r>
          </a:p>
          <a:p>
            <a:r>
              <a:rPr lang="en-GB" sz="1170" dirty="0">
                <a:solidFill>
                  <a:srgbClr val="0D0D0D"/>
                </a:solidFill>
              </a:rPr>
              <a:t>Cross Validation is a method to ensure that the model finds the optimal set of parameters allowing for the model to fit the data as well of possible and generalise well to new data in the test set.</a:t>
            </a:r>
          </a:p>
          <a:p>
            <a:r>
              <a:rPr lang="en-GB" sz="1170" dirty="0">
                <a:solidFill>
                  <a:srgbClr val="0D0D0D"/>
                </a:solidFill>
              </a:rPr>
              <a:t>A commonly used form of cross validation is k-fold cross-validation, used in this model, that splits the model k times with the relevant hyperparameters. For each run, one fold is set aside for a test set and k-1 folds are used for training the data, This prevents the overfitting of the test set by repeatedly training on the same data, The k results are averaged to produce a single estimation.</a:t>
            </a:r>
          </a:p>
          <a:p>
            <a:endParaRPr lang="en-GB" sz="1170" dirty="0">
              <a:solidFill>
                <a:srgbClr val="0D0D0D"/>
              </a:solidFill>
            </a:endParaRPr>
          </a:p>
          <a:p>
            <a:pPr marL="0" indent="0">
              <a:buNone/>
            </a:pPr>
            <a:r>
              <a:rPr lang="en-GB" sz="1170" b="1" dirty="0">
                <a:solidFill>
                  <a:srgbClr val="0D0D0D"/>
                </a:solidFill>
              </a:rPr>
              <a:t>Feature Importance and Interpretation</a:t>
            </a:r>
          </a:p>
          <a:p>
            <a:r>
              <a:rPr lang="en-GB" sz="1170" dirty="0">
                <a:solidFill>
                  <a:srgbClr val="0D0D0D"/>
                </a:solidFill>
              </a:rPr>
              <a:t>As previously mentioned, feature importance is extremely important in football analytics as just creating a model with a low Log Loss is no use when explaining the models to football practitioners. Clear, interpretable features are vital so that football can believe the results of the model. </a:t>
            </a:r>
          </a:p>
          <a:p>
            <a:r>
              <a:rPr lang="en-GB" sz="1170" dirty="0">
                <a:solidFill>
                  <a:srgbClr val="0D0D0D"/>
                </a:solidFill>
              </a:rPr>
              <a:t>Feature importance in Gradient Boosted Decision Trees can be determined using the </a:t>
            </a:r>
            <a:r>
              <a:rPr lang="en-GB" sz="1170" u="sng" dirty="0">
                <a:solidFill>
                  <a:srgbClr val="00275E"/>
                </a:solidFill>
                <a:hlinkClick r:id="rId4">
                  <a:extLst>
                    <a:ext uri="{A12FA001-AC4F-418D-AE19-62706E023703}">
                      <ahyp:hlinkClr xmlns:ahyp="http://schemas.microsoft.com/office/drawing/2018/hyperlinkcolor" val="tx"/>
                    </a:ext>
                  </a:extLst>
                </a:hlinkClick>
              </a:rPr>
              <a:t>shap</a:t>
            </a:r>
            <a:r>
              <a:rPr lang="en-GB" sz="1170" dirty="0">
                <a:solidFill>
                  <a:srgbClr val="0D0D0D"/>
                </a:solidFill>
              </a:rPr>
              <a:t> library or using Permutation Importance in the </a:t>
            </a:r>
            <a:r>
              <a:rPr lang="en-GB" sz="1170" u="sng" dirty="0">
                <a:solidFill>
                  <a:srgbClr val="00275E"/>
                </a:solidFill>
                <a:hlinkClick r:id="rId5">
                  <a:extLst>
                    <a:ext uri="{A12FA001-AC4F-418D-AE19-62706E023703}">
                      <ahyp:hlinkClr xmlns:ahyp="http://schemas.microsoft.com/office/drawing/2018/hyperlinkcolor" val="tx"/>
                    </a:ext>
                  </a:extLst>
                </a:hlinkClick>
              </a:rPr>
              <a:t>scikit-learn</a:t>
            </a:r>
            <a:r>
              <a:rPr lang="en-GB" sz="1170" dirty="0">
                <a:solidFill>
                  <a:srgbClr val="0D0D0D"/>
                </a:solidFill>
              </a:rPr>
              <a:t> library. Using this, it was observed that the features that were most important to the model were the distance in which the shot was taken, the shot angle, and whether the shot was a header or not, as was observed in the Logistic Regression model.</a:t>
            </a:r>
          </a:p>
          <a:p>
            <a:endParaRPr lang="en-GB" sz="1170" dirty="0">
              <a:solidFill>
                <a:srgbClr val="0D0D0D"/>
              </a:solidFill>
            </a:endParaRPr>
          </a:p>
          <a:p>
            <a:pPr marL="0" indent="0">
              <a:buNone/>
            </a:pPr>
            <a:r>
              <a:rPr lang="en-GB" sz="1170" dirty="0">
                <a:solidFill>
                  <a:srgbClr val="0D0D0D"/>
                </a:solidFill>
              </a:rPr>
              <a:t>This is just a brief summary of what was done in the secondary model. For more information about the Gradient Boosted Chance Quality Model and how the modeling took place, see the separate notebook [</a:t>
            </a:r>
            <a:r>
              <a:rPr lang="en-GB" sz="1170" dirty="0">
                <a:solidFill>
                  <a:srgbClr val="0D0D0D"/>
                </a:solidFill>
                <a:hlinkClick r:id="rId6"/>
              </a:rPr>
              <a:t>link</a:t>
            </a:r>
            <a:r>
              <a:rPr lang="en-GB" sz="117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159827" cy="270933"/>
          </a:xfrm>
        </p:spPr>
        <p:txBody>
          <a:bodyPr/>
          <a:lstStyle/>
          <a:p>
            <a:pPr lvl="0">
              <a:defRPr/>
            </a:pPr>
            <a:r>
              <a:rPr lang="en-GB" sz="1800" dirty="0">
                <a:solidFill>
                  <a:srgbClr val="00275E"/>
                </a:solidFill>
              </a:rPr>
              <a:t>Brief Summary of the steps taken in the XGBoost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XGBoost Modeling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49" y="5425440"/>
            <a:ext cx="11417301" cy="691859"/>
          </a:xfrm>
        </p:spPr>
        <p:txBody>
          <a:bodyPr/>
          <a:lstStyle/>
          <a:p>
            <a:r>
              <a:rPr lang="en-GB" sz="900" dirty="0"/>
              <a:t>XGBoost official documentation: </a:t>
            </a:r>
            <a:r>
              <a:rPr lang="en-GB" sz="900" dirty="0">
                <a:hlinkClick r:id="rId7"/>
              </a:rPr>
              <a:t>https://xgboost.readthedocs.io/en/latest/</a:t>
            </a:r>
            <a:r>
              <a:rPr lang="en-GB" sz="900" dirty="0"/>
              <a:t>.</a:t>
            </a:r>
          </a:p>
          <a:p>
            <a:r>
              <a:rPr lang="en-GB" sz="900" dirty="0"/>
              <a:t>SHAP library: </a:t>
            </a:r>
            <a:r>
              <a:rPr lang="en-GB" sz="900" dirty="0">
                <a:hlinkClick r:id="rId4"/>
              </a:rPr>
              <a:t>https://github.com/slundberg/shap</a:t>
            </a:r>
            <a:r>
              <a:rPr lang="en-GB" sz="900" dirty="0"/>
              <a:t>.</a:t>
            </a:r>
          </a:p>
          <a:p>
            <a:r>
              <a:rPr lang="en-GB" sz="900" dirty="0"/>
              <a:t>Permutation Importance in scikit-learn: </a:t>
            </a:r>
            <a:r>
              <a:rPr lang="en-GB" sz="900" dirty="0">
                <a:hlinkClick r:id="rId5"/>
              </a:rPr>
              <a:t>https://scikit-learn.org/</a:t>
            </a:r>
            <a:r>
              <a:rPr lang="en-GB" sz="900" dirty="0"/>
              <a:t>.</a:t>
            </a:r>
          </a:p>
          <a:p>
            <a:r>
              <a:rPr lang="en-GB" sz="900" dirty="0"/>
              <a:t>Notebook to create the secondary Chance Quality Model using XGBoost (separate notebook to Logistic Regression: </a:t>
            </a:r>
            <a:r>
              <a:rPr lang="en-GB" sz="900" dirty="0">
                <a:hlinkClick r:id="rId8"/>
              </a:rPr>
              <a:t>https://github.com/eddwebster/mcfc_submission/blob/main/notebooks/chance_quality_modelling/2)%20Gradient%20Boosted%20Chance%20Quality%20Model%20from%20Shots%20Data.ipynb</a:t>
            </a:r>
            <a:r>
              <a:rPr lang="en-GB" sz="900" dirty="0"/>
              <a:t>.</a:t>
            </a:r>
          </a:p>
        </p:txBody>
      </p:sp>
      <p:sp>
        <p:nvSpPr>
          <p:cNvPr id="12" name="Diamond 11">
            <a:extLst>
              <a:ext uri="{FF2B5EF4-FFF2-40B4-BE49-F238E27FC236}">
                <a16:creationId xmlns:a16="http://schemas.microsoft.com/office/drawing/2014/main" id="{D52118FE-4183-7B49-BC4F-97CD56BF1B33}"/>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4140856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Iterations of the model during the modeling process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Model Performance</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415552"/>
            <a:ext cx="11417300" cy="701748"/>
          </a:xfrm>
        </p:spPr>
        <p:txBody>
          <a:bodyPr/>
          <a:lstStyle/>
          <a:p>
            <a:r>
              <a:rPr lang="en-GB" sz="900" baseline="30000" dirty="0"/>
              <a:t>1</a:t>
            </a:r>
            <a:r>
              <a:rPr lang="en-GB" sz="900" dirty="0"/>
              <a:t>The Accuracy metric not included most the initial model as it is explained in further detail in the Chance Quality Model notebook, that this is not an appropriate metric to measure performance of a probability model.</a:t>
            </a:r>
          </a:p>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endParaRPr lang="en-GB" sz="900" dirty="0"/>
          </a:p>
          <a:p>
            <a:r>
              <a:rPr lang="en-GB" sz="900" baseline="30000" dirty="0"/>
              <a:t>2</a:t>
            </a:r>
            <a:r>
              <a:rPr lang="en-GB" sz="900" dirty="0"/>
              <a:t>After the initial submission, a secondary model has created, this time using XGBoost. See the following notebook: </a:t>
            </a:r>
            <a:r>
              <a:rPr lang="en-GB" sz="900" dirty="0">
                <a:hlinkClick r:id="rId4"/>
              </a:rPr>
              <a:t>https://github.com/eddwebster/mcfc_submission/blob/main/notebooks/chance_quality_modelling/2)%20Gradient%20Boosted%20Chance%20Quality%20Model%20from%20Shots%20Data.ipynb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3279053983"/>
              </p:ext>
            </p:extLst>
          </p:nvPr>
        </p:nvGraphicFramePr>
        <p:xfrm>
          <a:off x="394864" y="1326683"/>
          <a:ext cx="11417301" cy="3963120"/>
        </p:xfrm>
        <a:graphic>
          <a:graphicData uri="http://schemas.openxmlformats.org/drawingml/2006/table">
            <a:tbl>
              <a:tblPr firstRow="1" bandRow="1">
                <a:tableStyleId>{5C22544A-7EE6-4342-B048-85BDC9FD1C3A}</a:tableStyleId>
              </a:tblPr>
              <a:tblGrid>
                <a:gridCol w="2475927">
                  <a:extLst>
                    <a:ext uri="{9D8B030D-6E8A-4147-A177-3AD203B41FA5}">
                      <a16:colId xmlns:a16="http://schemas.microsoft.com/office/drawing/2014/main" val="2975947328"/>
                    </a:ext>
                  </a:extLst>
                </a:gridCol>
                <a:gridCol w="2980458">
                  <a:extLst>
                    <a:ext uri="{9D8B030D-6E8A-4147-A177-3AD203B41FA5}">
                      <a16:colId xmlns:a16="http://schemas.microsoft.com/office/drawing/2014/main" val="1270954315"/>
                    </a:ext>
                  </a:extLst>
                </a:gridCol>
                <a:gridCol w="2980458">
                  <a:extLst>
                    <a:ext uri="{9D8B030D-6E8A-4147-A177-3AD203B41FA5}">
                      <a16:colId xmlns:a16="http://schemas.microsoft.com/office/drawing/2014/main" val="2064149955"/>
                    </a:ext>
                  </a:extLst>
                </a:gridCol>
                <a:gridCol w="2980458">
                  <a:extLst>
                    <a:ext uri="{9D8B030D-6E8A-4147-A177-3AD203B41FA5}">
                      <a16:colId xmlns:a16="http://schemas.microsoft.com/office/drawing/2014/main" val="3232652039"/>
                    </a:ext>
                  </a:extLst>
                </a:gridCol>
              </a:tblGrid>
              <a:tr h="564000">
                <a:tc>
                  <a:txBody>
                    <a:bodyPr/>
                    <a:lstStyle/>
                    <a:p>
                      <a:pPr algn="ctr"/>
                      <a:r>
                        <a:rPr lang="en-US" sz="1600" dirty="0"/>
                        <a:t>Model</a:t>
                      </a:r>
                    </a:p>
                  </a:txBody>
                  <a:tcPr anchor="ctr"/>
                </a:tc>
                <a:tc>
                  <a:txBody>
                    <a:bodyPr/>
                    <a:lstStyle/>
                    <a:p>
                      <a:pPr algn="ctr"/>
                      <a:r>
                        <a:rPr lang="en-US" sz="1600" dirty="0"/>
                        <a:t>Log Loss</a:t>
                      </a:r>
                    </a:p>
                  </a:txBody>
                  <a:tcPr anchor="ctr"/>
                </a:tc>
                <a:tc>
                  <a:txBody>
                    <a:bodyPr/>
                    <a:lstStyle/>
                    <a:p>
                      <a:pPr algn="ctr"/>
                      <a:r>
                        <a:rPr lang="en-US" sz="1600" dirty="0"/>
                        <a:t>ROC AUC</a:t>
                      </a:r>
                    </a:p>
                  </a:txBody>
                  <a:tcPr anchor="ctr"/>
                </a:tc>
                <a:tc>
                  <a:txBody>
                    <a:bodyPr/>
                    <a:lstStyle/>
                    <a:p>
                      <a:pPr algn="ctr"/>
                      <a:r>
                        <a:rPr lang="en-US" sz="1600" dirty="0"/>
                        <a:t>Accuracy*</a:t>
                      </a:r>
                    </a:p>
                  </a:txBody>
                  <a:tcPr anchor="ctr"/>
                </a:tc>
                <a:extLst>
                  <a:ext uri="{0D108BD9-81ED-4DB2-BD59-A6C34878D82A}">
                    <a16:rowId xmlns:a16="http://schemas.microsoft.com/office/drawing/2014/main" val="413359859"/>
                  </a:ext>
                </a:extLst>
              </a:tr>
              <a:tr h="564000">
                <a:tc>
                  <a:txBody>
                    <a:bodyPr/>
                    <a:lstStyle/>
                    <a:p>
                      <a:r>
                        <a:rPr lang="en-US" sz="1600" b="1" dirty="0">
                          <a:solidFill>
                            <a:srgbClr val="0D0D0D"/>
                          </a:solidFill>
                        </a:rPr>
                        <a:t>Initial</a:t>
                      </a:r>
                    </a:p>
                  </a:txBody>
                  <a:tcPr anchor="ctr"/>
                </a:tc>
                <a:tc>
                  <a:txBody>
                    <a:bodyPr/>
                    <a:lstStyle/>
                    <a:p>
                      <a:pPr algn="ctr"/>
                      <a:r>
                        <a:rPr lang="en-US" sz="1600" dirty="0">
                          <a:solidFill>
                            <a:srgbClr val="0D0D0D"/>
                          </a:solidFill>
                        </a:rPr>
                        <a:t>0.33182</a:t>
                      </a:r>
                    </a:p>
                  </a:txBody>
                  <a:tcPr anchor="ctr"/>
                </a:tc>
                <a:tc>
                  <a:txBody>
                    <a:bodyPr/>
                    <a:lstStyle/>
                    <a:p>
                      <a:pPr algn="ctr"/>
                      <a:r>
                        <a:rPr lang="en-US" sz="1600" dirty="0">
                          <a:solidFill>
                            <a:srgbClr val="0D0D0D"/>
                          </a:solidFill>
                        </a:rPr>
                        <a:t>72.8%</a:t>
                      </a:r>
                    </a:p>
                  </a:txBody>
                  <a:tcPr anchor="ctr"/>
                </a:tc>
                <a:tc>
                  <a:txBody>
                    <a:bodyPr/>
                    <a:lstStyle/>
                    <a:p>
                      <a:pPr algn="ctr"/>
                      <a:r>
                        <a:rPr lang="en-US" sz="1600" dirty="0">
                          <a:solidFill>
                            <a:srgbClr val="0D0D0D"/>
                          </a:solidFill>
                        </a:rPr>
                        <a:t>88.5%</a:t>
                      </a:r>
                      <a:r>
                        <a:rPr lang="en-US" sz="1600" baseline="30000" dirty="0">
                          <a:solidFill>
                            <a:srgbClr val="0D0D0D"/>
                          </a:solidFill>
                        </a:rPr>
                        <a:t>1</a:t>
                      </a:r>
                    </a:p>
                  </a:txBody>
                  <a:tcPr anchor="ctr"/>
                </a:tc>
                <a:extLst>
                  <a:ext uri="{0D108BD9-81ED-4DB2-BD59-A6C34878D82A}">
                    <a16:rowId xmlns:a16="http://schemas.microsoft.com/office/drawing/2014/main" val="822975819"/>
                  </a:ext>
                </a:extLst>
              </a:tr>
              <a:tr h="564000">
                <a:tc>
                  <a:txBody>
                    <a:bodyPr/>
                    <a:lstStyle/>
                    <a:p>
                      <a:r>
                        <a:rPr lang="en-US" sz="1600" b="1" dirty="0">
                          <a:solidFill>
                            <a:srgbClr val="0D0D0D"/>
                          </a:solidFill>
                        </a:rPr>
                        <a:t>Outlier Removal</a:t>
                      </a:r>
                    </a:p>
                  </a:txBody>
                  <a:tcPr anchor="ctr"/>
                </a:tc>
                <a:tc>
                  <a:txBody>
                    <a:bodyPr/>
                    <a:lstStyle/>
                    <a:p>
                      <a:pPr algn="ctr"/>
                      <a:r>
                        <a:rPr lang="en-US" sz="1600" dirty="0">
                          <a:solidFill>
                            <a:srgbClr val="0D0D0D"/>
                          </a:solidFill>
                        </a:rPr>
                        <a:t>0.32670</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72.8%</a:t>
                      </a:r>
                    </a:p>
                  </a:txBody>
                  <a:tcPr anchor="ctr"/>
                </a:tc>
                <a:tc>
                  <a:txBody>
                    <a:bodyPr/>
                    <a:lstStyle/>
                    <a:p>
                      <a:pPr algn="ctr"/>
                      <a:r>
                        <a:rPr lang="en-US" sz="1600" dirty="0">
                          <a:solidFill>
                            <a:srgbClr val="0D0D0D"/>
                          </a:solidFill>
                        </a:rPr>
                        <a:t>-</a:t>
                      </a:r>
                    </a:p>
                  </a:txBody>
                  <a:tcPr anchor="ctr"/>
                </a:tc>
                <a:extLst>
                  <a:ext uri="{0D108BD9-81ED-4DB2-BD59-A6C34878D82A}">
                    <a16:rowId xmlns:a16="http://schemas.microsoft.com/office/drawing/2014/main" val="2587958632"/>
                  </a:ext>
                </a:extLst>
              </a:tr>
              <a:tr h="564000">
                <a:tc>
                  <a:txBody>
                    <a:bodyPr/>
                    <a:lstStyle/>
                    <a:p>
                      <a:r>
                        <a:rPr lang="en-US" sz="1600" b="1" dirty="0">
                          <a:solidFill>
                            <a:srgbClr val="0D0D0D"/>
                          </a:solidFill>
                        </a:rPr>
                        <a:t>Univariate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0.28979</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2506846499"/>
                  </a:ext>
                </a:extLst>
              </a:tr>
              <a:tr h="564000">
                <a:tc>
                  <a:txBody>
                    <a:bodyPr/>
                    <a:lstStyle/>
                    <a:p>
                      <a:r>
                        <a:rPr lang="en-US" sz="1600" b="1" dirty="0">
                          <a:solidFill>
                            <a:srgbClr val="0D0D0D"/>
                          </a:solidFill>
                        </a:rPr>
                        <a:t>Multivariate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0.28892</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1504785025"/>
                  </a:ext>
                </a:extLst>
              </a:tr>
              <a:tr h="564000">
                <a:tc>
                  <a:txBody>
                    <a:bodyPr/>
                    <a:lstStyle/>
                    <a:p>
                      <a:r>
                        <a:rPr lang="en-US" sz="1600" b="1" dirty="0">
                          <a:solidFill>
                            <a:srgbClr val="0D0D0D"/>
                          </a:solidFill>
                        </a:rPr>
                        <a:t>Final Model LR</a:t>
                      </a:r>
                    </a:p>
                  </a:txBody>
                  <a:tcPr anchor="ctr">
                    <a:lnB w="57150" cap="flat" cmpd="sng" algn="ctr">
                      <a:solidFill>
                        <a:srgbClr val="0D0D0D"/>
                      </a:solidFill>
                      <a:prstDash val="sysDot"/>
                      <a:round/>
                      <a:headEnd type="none" w="med" len="med"/>
                      <a:tailEnd type="none" w="med" len="med"/>
                    </a:lnB>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0.28924</a:t>
                      </a:r>
                    </a:p>
                  </a:txBody>
                  <a:tcPr anchor="ctr">
                    <a:lnB w="57150" cap="flat" cmpd="sng" algn="ctr">
                      <a:solidFill>
                        <a:srgbClr val="0D0D0D"/>
                      </a:solidFill>
                      <a:prstDash val="sysDot"/>
                      <a:round/>
                      <a:headEnd type="none" w="med" len="med"/>
                      <a:tailEnd type="none" w="med" len="med"/>
                    </a:lnB>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80.6%</a:t>
                      </a:r>
                    </a:p>
                  </a:txBody>
                  <a:tcPr anchor="ctr">
                    <a:lnB w="57150" cap="flat" cmpd="sng" algn="ctr">
                      <a:solidFill>
                        <a:srgbClr val="0D0D0D"/>
                      </a:solidFill>
                      <a:prstDash val="sysDot"/>
                      <a:round/>
                      <a:headEnd type="none" w="med" len="med"/>
                      <a:tailEnd type="none" w="med" len="med"/>
                    </a:lnB>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lnB w="57150" cap="flat" cmpd="sng" algn="ctr">
                      <a:solidFill>
                        <a:srgbClr val="0D0D0D"/>
                      </a:solidFill>
                      <a:prstDash val="sysDot"/>
                      <a:round/>
                      <a:headEnd type="none" w="med" len="med"/>
                      <a:tailEnd type="none" w="med" len="med"/>
                    </a:lnB>
                  </a:tcPr>
                </a:tc>
                <a:extLst>
                  <a:ext uri="{0D108BD9-81ED-4DB2-BD59-A6C34878D82A}">
                    <a16:rowId xmlns:a16="http://schemas.microsoft.com/office/drawing/2014/main" val="2977968338"/>
                  </a:ext>
                </a:extLst>
              </a:tr>
              <a:tr h="564000">
                <a:tc>
                  <a:txBody>
                    <a:bodyPr/>
                    <a:lstStyle/>
                    <a:p>
                      <a:r>
                        <a:rPr lang="en-US" sz="1600" b="1" dirty="0">
                          <a:solidFill>
                            <a:srgbClr val="0D0D0D"/>
                          </a:solidFill>
                        </a:rPr>
                        <a:t>Secondary Model (XGBoost)</a:t>
                      </a:r>
                    </a:p>
                  </a:txBody>
                  <a:tcPr anchor="ctr">
                    <a:lnT w="57150" cap="flat" cmpd="sng" algn="ctr">
                      <a:solidFill>
                        <a:srgbClr val="0D0D0D"/>
                      </a:solidFill>
                      <a:prstDash val="sysDot"/>
                      <a:round/>
                      <a:headEnd type="none" w="med" len="med"/>
                      <a:tailEnd type="none" w="med" len="med"/>
                    </a:lnT>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0.28600</a:t>
                      </a:r>
                      <a:r>
                        <a:rPr lang="en-US" sz="1600" baseline="30000" dirty="0">
                          <a:solidFill>
                            <a:srgbClr val="0D0D0D"/>
                          </a:solidFill>
                        </a:rPr>
                        <a:t>2</a:t>
                      </a:r>
                      <a:endParaRPr lang="en-US" sz="1600" dirty="0">
                        <a:solidFill>
                          <a:srgbClr val="0D0D0D"/>
                        </a:solidFill>
                      </a:endParaRPr>
                    </a:p>
                  </a:txBody>
                  <a:tcPr anchor="ctr">
                    <a:lnT w="57150" cap="flat" cmpd="sng" algn="ctr">
                      <a:solidFill>
                        <a:srgbClr val="0D0D0D"/>
                      </a:solidFill>
                      <a:prstDash val="sysDot"/>
                      <a:round/>
                      <a:headEnd type="none" w="med" len="med"/>
                      <a:tailEnd type="none" w="med" len="med"/>
                    </a:lnT>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lnT w="57150" cap="flat" cmpd="sng" algn="ctr">
                      <a:solidFill>
                        <a:srgbClr val="0D0D0D"/>
                      </a:solidFill>
                      <a:prstDash val="sysDot"/>
                      <a:round/>
                      <a:headEnd type="none" w="med" len="med"/>
                      <a:tailEnd type="none" w="med" len="med"/>
                    </a:lnT>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lnT w="57150" cap="flat" cmpd="sng" algn="ctr">
                      <a:solidFill>
                        <a:srgbClr val="0D0D0D"/>
                      </a:solidFill>
                      <a:prstDash val="sysDot"/>
                      <a:round/>
                      <a:headEnd type="none" w="med" len="med"/>
                      <a:tailEnd type="none" w="med" len="med"/>
                    </a:lnT>
                  </a:tcPr>
                </a:tc>
                <a:extLst>
                  <a:ext uri="{0D108BD9-81ED-4DB2-BD59-A6C34878D82A}">
                    <a16:rowId xmlns:a16="http://schemas.microsoft.com/office/drawing/2014/main" val="2362249322"/>
                  </a:ext>
                </a:extLst>
              </a:tr>
            </a:tbl>
          </a:graphicData>
        </a:graphic>
      </p:graphicFrame>
    </p:spTree>
    <p:extLst>
      <p:ext uri="{BB962C8B-B14F-4D97-AF65-F5344CB8AC3E}">
        <p14:creationId xmlns:p14="http://schemas.microsoft.com/office/powerpoint/2010/main" val="3131157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Extract of the 24 shots exported from game 2 of the Metrica Sports data, including added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Exported Metrica Sports Shots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dirty="0"/>
          </a:p>
        </p:txBody>
      </p:sp>
      <p:graphicFrame>
        <p:nvGraphicFramePr>
          <p:cNvPr id="11" name="Table 11">
            <a:extLst>
              <a:ext uri="{FF2B5EF4-FFF2-40B4-BE49-F238E27FC236}">
                <a16:creationId xmlns:a16="http://schemas.microsoft.com/office/drawing/2014/main" id="{E4FED1CD-8C27-F449-9F06-A0C47701F335}"/>
              </a:ext>
            </a:extLst>
          </p:cNvPr>
          <p:cNvGraphicFramePr>
            <a:graphicFrameLocks noGrp="1"/>
          </p:cNvGraphicFramePr>
          <p:nvPr>
            <p:extLst>
              <p:ext uri="{D42A27DB-BD31-4B8C-83A1-F6EECF244321}">
                <p14:modId xmlns:p14="http://schemas.microsoft.com/office/powerpoint/2010/main" val="898161095"/>
              </p:ext>
            </p:extLst>
          </p:nvPr>
        </p:nvGraphicFramePr>
        <p:xfrm>
          <a:off x="387349" y="1301403"/>
          <a:ext cx="11480187" cy="4538962"/>
        </p:xfrm>
        <a:graphic>
          <a:graphicData uri="http://schemas.openxmlformats.org/drawingml/2006/table">
            <a:tbl>
              <a:tblPr firstRow="1" bandRow="1">
                <a:tableStyleId>{5C22544A-7EE6-4342-B048-85BDC9FD1C3A}</a:tableStyleId>
              </a:tblPr>
              <a:tblGrid>
                <a:gridCol w="331004">
                  <a:extLst>
                    <a:ext uri="{9D8B030D-6E8A-4147-A177-3AD203B41FA5}">
                      <a16:colId xmlns:a16="http://schemas.microsoft.com/office/drawing/2014/main" val="3614269355"/>
                    </a:ext>
                  </a:extLst>
                </a:gridCol>
                <a:gridCol w="317975">
                  <a:extLst>
                    <a:ext uri="{9D8B030D-6E8A-4147-A177-3AD203B41FA5}">
                      <a16:colId xmlns:a16="http://schemas.microsoft.com/office/drawing/2014/main" val="3841855698"/>
                    </a:ext>
                  </a:extLst>
                </a:gridCol>
                <a:gridCol w="377901">
                  <a:extLst>
                    <a:ext uri="{9D8B030D-6E8A-4147-A177-3AD203B41FA5}">
                      <a16:colId xmlns:a16="http://schemas.microsoft.com/office/drawing/2014/main" val="466764790"/>
                    </a:ext>
                  </a:extLst>
                </a:gridCol>
                <a:gridCol w="377901">
                  <a:extLst>
                    <a:ext uri="{9D8B030D-6E8A-4147-A177-3AD203B41FA5}">
                      <a16:colId xmlns:a16="http://schemas.microsoft.com/office/drawing/2014/main" val="2571723407"/>
                    </a:ext>
                  </a:extLst>
                </a:gridCol>
                <a:gridCol w="377901">
                  <a:extLst>
                    <a:ext uri="{9D8B030D-6E8A-4147-A177-3AD203B41FA5}">
                      <a16:colId xmlns:a16="http://schemas.microsoft.com/office/drawing/2014/main" val="99177282"/>
                    </a:ext>
                  </a:extLst>
                </a:gridCol>
                <a:gridCol w="377901">
                  <a:extLst>
                    <a:ext uri="{9D8B030D-6E8A-4147-A177-3AD203B41FA5}">
                      <a16:colId xmlns:a16="http://schemas.microsoft.com/office/drawing/2014/main" val="3410268485"/>
                    </a:ext>
                  </a:extLst>
                </a:gridCol>
                <a:gridCol w="377901">
                  <a:extLst>
                    <a:ext uri="{9D8B030D-6E8A-4147-A177-3AD203B41FA5}">
                      <a16:colId xmlns:a16="http://schemas.microsoft.com/office/drawing/2014/main" val="2070738299"/>
                    </a:ext>
                  </a:extLst>
                </a:gridCol>
                <a:gridCol w="377901">
                  <a:extLst>
                    <a:ext uri="{9D8B030D-6E8A-4147-A177-3AD203B41FA5}">
                      <a16:colId xmlns:a16="http://schemas.microsoft.com/office/drawing/2014/main" val="3070426719"/>
                    </a:ext>
                  </a:extLst>
                </a:gridCol>
                <a:gridCol w="377901">
                  <a:extLst>
                    <a:ext uri="{9D8B030D-6E8A-4147-A177-3AD203B41FA5}">
                      <a16:colId xmlns:a16="http://schemas.microsoft.com/office/drawing/2014/main" val="235421784"/>
                    </a:ext>
                  </a:extLst>
                </a:gridCol>
                <a:gridCol w="377901">
                  <a:extLst>
                    <a:ext uri="{9D8B030D-6E8A-4147-A177-3AD203B41FA5}">
                      <a16:colId xmlns:a16="http://schemas.microsoft.com/office/drawing/2014/main" val="2112475257"/>
                    </a:ext>
                  </a:extLst>
                </a:gridCol>
                <a:gridCol w="377901">
                  <a:extLst>
                    <a:ext uri="{9D8B030D-6E8A-4147-A177-3AD203B41FA5}">
                      <a16:colId xmlns:a16="http://schemas.microsoft.com/office/drawing/2014/main" val="2648118532"/>
                    </a:ext>
                  </a:extLst>
                </a:gridCol>
                <a:gridCol w="377901">
                  <a:extLst>
                    <a:ext uri="{9D8B030D-6E8A-4147-A177-3AD203B41FA5}">
                      <a16:colId xmlns:a16="http://schemas.microsoft.com/office/drawing/2014/main" val="323707018"/>
                    </a:ext>
                  </a:extLst>
                </a:gridCol>
                <a:gridCol w="377901">
                  <a:extLst>
                    <a:ext uri="{9D8B030D-6E8A-4147-A177-3AD203B41FA5}">
                      <a16:colId xmlns:a16="http://schemas.microsoft.com/office/drawing/2014/main" val="3587656765"/>
                    </a:ext>
                  </a:extLst>
                </a:gridCol>
                <a:gridCol w="377901">
                  <a:extLst>
                    <a:ext uri="{9D8B030D-6E8A-4147-A177-3AD203B41FA5}">
                      <a16:colId xmlns:a16="http://schemas.microsoft.com/office/drawing/2014/main" val="1060669765"/>
                    </a:ext>
                  </a:extLst>
                </a:gridCol>
                <a:gridCol w="377901">
                  <a:extLst>
                    <a:ext uri="{9D8B030D-6E8A-4147-A177-3AD203B41FA5}">
                      <a16:colId xmlns:a16="http://schemas.microsoft.com/office/drawing/2014/main" val="1935692609"/>
                    </a:ext>
                  </a:extLst>
                </a:gridCol>
                <a:gridCol w="747244">
                  <a:extLst>
                    <a:ext uri="{9D8B030D-6E8A-4147-A177-3AD203B41FA5}">
                      <a16:colId xmlns:a16="http://schemas.microsoft.com/office/drawing/2014/main" val="2464289306"/>
                    </a:ext>
                  </a:extLst>
                </a:gridCol>
                <a:gridCol w="697573">
                  <a:extLst>
                    <a:ext uri="{9D8B030D-6E8A-4147-A177-3AD203B41FA5}">
                      <a16:colId xmlns:a16="http://schemas.microsoft.com/office/drawing/2014/main" val="3091261027"/>
                    </a:ext>
                  </a:extLst>
                </a:gridCol>
                <a:gridCol w="570271">
                  <a:extLst>
                    <a:ext uri="{9D8B030D-6E8A-4147-A177-3AD203B41FA5}">
                      <a16:colId xmlns:a16="http://schemas.microsoft.com/office/drawing/2014/main" val="261886178"/>
                    </a:ext>
                  </a:extLst>
                </a:gridCol>
                <a:gridCol w="855406">
                  <a:extLst>
                    <a:ext uri="{9D8B030D-6E8A-4147-A177-3AD203B41FA5}">
                      <a16:colId xmlns:a16="http://schemas.microsoft.com/office/drawing/2014/main" val="1804370724"/>
                    </a:ext>
                  </a:extLst>
                </a:gridCol>
                <a:gridCol w="904568">
                  <a:extLst>
                    <a:ext uri="{9D8B030D-6E8A-4147-A177-3AD203B41FA5}">
                      <a16:colId xmlns:a16="http://schemas.microsoft.com/office/drawing/2014/main" val="579411676"/>
                    </a:ext>
                  </a:extLst>
                </a:gridCol>
                <a:gridCol w="275303">
                  <a:extLst>
                    <a:ext uri="{9D8B030D-6E8A-4147-A177-3AD203B41FA5}">
                      <a16:colId xmlns:a16="http://schemas.microsoft.com/office/drawing/2014/main" val="1504129660"/>
                    </a:ext>
                  </a:extLst>
                </a:gridCol>
                <a:gridCol w="294968">
                  <a:extLst>
                    <a:ext uri="{9D8B030D-6E8A-4147-A177-3AD203B41FA5}">
                      <a16:colId xmlns:a16="http://schemas.microsoft.com/office/drawing/2014/main" val="2841017528"/>
                    </a:ext>
                  </a:extLst>
                </a:gridCol>
                <a:gridCol w="281398">
                  <a:extLst>
                    <a:ext uri="{9D8B030D-6E8A-4147-A177-3AD203B41FA5}">
                      <a16:colId xmlns:a16="http://schemas.microsoft.com/office/drawing/2014/main" val="2641451577"/>
                    </a:ext>
                  </a:extLst>
                </a:gridCol>
                <a:gridCol w="430588">
                  <a:extLst>
                    <a:ext uri="{9D8B030D-6E8A-4147-A177-3AD203B41FA5}">
                      <a16:colId xmlns:a16="http://schemas.microsoft.com/office/drawing/2014/main" val="960916521"/>
                    </a:ext>
                  </a:extLst>
                </a:gridCol>
                <a:gridCol w="320401">
                  <a:extLst>
                    <a:ext uri="{9D8B030D-6E8A-4147-A177-3AD203B41FA5}">
                      <a16:colId xmlns:a16="http://schemas.microsoft.com/office/drawing/2014/main" val="3846281637"/>
                    </a:ext>
                  </a:extLst>
                </a:gridCol>
                <a:gridCol w="540775">
                  <a:extLst>
                    <a:ext uri="{9D8B030D-6E8A-4147-A177-3AD203B41FA5}">
                      <a16:colId xmlns:a16="http://schemas.microsoft.com/office/drawing/2014/main" val="3440892724"/>
                    </a:ext>
                  </a:extLst>
                </a:gridCol>
              </a:tblGrid>
              <a:tr h="337364">
                <a:tc>
                  <a:txBody>
                    <a:bodyPr/>
                    <a:lstStyle/>
                    <a:p>
                      <a:pPr algn="ctr" fontAlgn="b"/>
                      <a:r>
                        <a:rPr lang="en-GB" sz="700" b="1" i="0" u="none" strike="noStrike" dirty="0" err="1">
                          <a:solidFill>
                            <a:schemeClr val="bg1"/>
                          </a:solidFill>
                          <a:effectLst/>
                          <a:latin typeface="Calibri" panose="020F0502020204030204" pitchFamily="34" charset="0"/>
                        </a:rPr>
                        <a:t>match_minute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match_second</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outcome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position_xM</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position_yM</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distance</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angle</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distance_to_centerM</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isGoal</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isFoot</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isHeader</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team</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period</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start_frame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end_frame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Number_Intervening_Opponents</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Number_Intervening_Teammates</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Interference_on_Shooter</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interference_on_shooter_number_players</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kern="1200" dirty="0">
                          <a:solidFill>
                            <a:schemeClr val="bg1"/>
                          </a:solidFill>
                          <a:effectLst/>
                          <a:latin typeface="Calibri" panose="020F0502020204030204" pitchFamily="34" charset="0"/>
                          <a:ea typeface="+mn-ea"/>
                          <a:cs typeface="+mn-cs"/>
                        </a:rPr>
                        <a:t>subtype</a:t>
                      </a: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isPen</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isDirectFK</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xG_LR</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xG_XGB</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diff_xG</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tc>
                  <a:txBody>
                    <a:bodyPr/>
                    <a:lstStyle/>
                    <a:p>
                      <a:pPr algn="ctr" fontAlgn="b"/>
                      <a:r>
                        <a:rPr lang="en-GB" sz="700" b="1" i="0" u="none" strike="noStrike" kern="1200" dirty="0" err="1">
                          <a:solidFill>
                            <a:schemeClr val="bg1"/>
                          </a:solidFill>
                          <a:effectLst/>
                          <a:latin typeface="Calibri" panose="020F0502020204030204" pitchFamily="34" charset="0"/>
                          <a:ea typeface="+mn-ea"/>
                          <a:cs typeface="+mn-cs"/>
                        </a:rPr>
                        <a:t>percentage_variance_xG</a:t>
                      </a:r>
                      <a:endParaRPr lang="en-GB" sz="700" b="1" i="0" u="none" strike="noStrike" kern="1200" dirty="0">
                        <a:solidFill>
                          <a:schemeClr val="bg1"/>
                        </a:solidFill>
                        <a:effectLst/>
                        <a:latin typeface="Calibri" panose="020F0502020204030204" pitchFamily="34" charset="0"/>
                        <a:ea typeface="+mn-ea"/>
                        <a:cs typeface="+mn-cs"/>
                      </a:endParaRPr>
                    </a:p>
                  </a:txBody>
                  <a:tcPr marL="9525" marR="9525" marT="9525" marB="0" anchor="ctr"/>
                </a:tc>
                <a:extLst>
                  <a:ext uri="{0D108BD9-81ED-4DB2-BD59-A6C34878D82A}">
                    <a16:rowId xmlns:a16="http://schemas.microsoft.com/office/drawing/2014/main" val="2013482133"/>
                  </a:ext>
                </a:extLst>
              </a:tr>
              <a:tr h="175786">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22.96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53.11</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18.36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4,419</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4,443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dirty="0">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0.023</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0.009</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0.014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-60.49%</a:t>
                      </a:r>
                    </a:p>
                  </a:txBody>
                  <a:tcPr marL="9525" marR="9525" marT="9525" marB="0" anchor="ctr"/>
                </a:tc>
                <a:extLst>
                  <a:ext uri="{0D108BD9-81ED-4DB2-BD59-A6C34878D82A}">
                    <a16:rowId xmlns:a16="http://schemas.microsoft.com/office/drawing/2014/main" val="2680876989"/>
                  </a:ext>
                </a:extLst>
              </a:tr>
              <a:tr h="175786">
                <a:tc>
                  <a:txBody>
                    <a:bodyPr/>
                    <a:lstStyle/>
                    <a:p>
                      <a:pPr algn="ctr" fontAlgn="b"/>
                      <a:r>
                        <a:rPr lang="en-GB" sz="700" b="0" i="0" u="none" strike="noStrike" dirty="0">
                          <a:solidFill>
                            <a:srgbClr val="000000"/>
                          </a:solidFill>
                          <a:effectLst/>
                          <a:latin typeface="Calibri" panose="020F0502020204030204" pitchFamily="34" charset="0"/>
                        </a:rPr>
                        <a:t>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6.30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32.68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12,202</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12,212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High</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0.235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0.210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-10.63%</a:t>
                      </a:r>
                    </a:p>
                  </a:txBody>
                  <a:tcPr marL="9525" marR="9525" marT="9525" marB="0" anchor="ctr"/>
                </a:tc>
                <a:extLst>
                  <a:ext uri="{0D108BD9-81ED-4DB2-BD59-A6C34878D82A}">
                    <a16:rowId xmlns:a16="http://schemas.microsoft.com/office/drawing/2014/main" val="1482790130"/>
                  </a:ext>
                </a:extLst>
              </a:tr>
              <a:tr h="175786">
                <a:tc>
                  <a:txBody>
                    <a:bodyPr/>
                    <a:lstStyle/>
                    <a:p>
                      <a:pPr algn="ctr" fontAlgn="b"/>
                      <a:r>
                        <a:rPr lang="en-GB" sz="700" b="0" i="0" u="none" strike="noStrike" dirty="0">
                          <a:solidFill>
                            <a:srgbClr val="000000"/>
                          </a:solidFill>
                          <a:effectLst/>
                          <a:latin typeface="Calibri" panose="020F0502020204030204" pitchFamily="34" charset="0"/>
                        </a:rPr>
                        <a:t>10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59</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16.42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44.75</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16,484</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16,499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0.091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0.068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-25.93%</a:t>
                      </a:r>
                    </a:p>
                  </a:txBody>
                  <a:tcPr marL="9525" marR="9525" marT="9525" marB="0" anchor="ctr"/>
                </a:tc>
                <a:extLst>
                  <a:ext uri="{0D108BD9-81ED-4DB2-BD59-A6C34878D82A}">
                    <a16:rowId xmlns:a16="http://schemas.microsoft.com/office/drawing/2014/main" val="3064175445"/>
                  </a:ext>
                </a:extLst>
              </a:tr>
              <a:tr h="175786">
                <a:tc>
                  <a:txBody>
                    <a:bodyPr/>
                    <a:lstStyle/>
                    <a:p>
                      <a:pPr algn="ctr" fontAlgn="b"/>
                      <a:r>
                        <a:rPr lang="en-GB" sz="700" b="0" i="0" u="none" strike="noStrike" dirty="0">
                          <a:solidFill>
                            <a:srgbClr val="000000"/>
                          </a:solidFill>
                          <a:effectLst/>
                          <a:latin typeface="Calibri" panose="020F0502020204030204" pitchFamily="34" charset="0"/>
                        </a:rPr>
                        <a:t>12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23.53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25.69</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18,515</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18,520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0.083</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0.081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-2.47%</a:t>
                      </a:r>
                    </a:p>
                  </a:txBody>
                  <a:tcPr marL="9525" marR="9525" marT="9525" marB="0" anchor="ctr"/>
                </a:tc>
                <a:extLst>
                  <a:ext uri="{0D108BD9-81ED-4DB2-BD59-A6C34878D82A}">
                    <a16:rowId xmlns:a16="http://schemas.microsoft.com/office/drawing/2014/main" val="1960516941"/>
                  </a:ext>
                </a:extLst>
              </a:tr>
              <a:tr h="175786">
                <a:tc>
                  <a:txBody>
                    <a:bodyPr/>
                    <a:lstStyle/>
                    <a:p>
                      <a:pPr algn="ctr" fontAlgn="b"/>
                      <a:r>
                        <a:rPr lang="en-GB" sz="700" b="0" i="0" u="none" strike="noStrike">
                          <a:solidFill>
                            <a:srgbClr val="000000"/>
                          </a:solidFill>
                          <a:effectLst/>
                          <a:latin typeface="Calibri" panose="020F0502020204030204" pitchFamily="34" charset="0"/>
                        </a:rPr>
                        <a:t>18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11.33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32.68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27,345</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27,360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High</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0.037</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0.060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59.73%</a:t>
                      </a:r>
                    </a:p>
                  </a:txBody>
                  <a:tcPr marL="9525" marR="9525" marT="9525" marB="0" anchor="ctr"/>
                </a:tc>
                <a:extLst>
                  <a:ext uri="{0D108BD9-81ED-4DB2-BD59-A6C34878D82A}">
                    <a16:rowId xmlns:a16="http://schemas.microsoft.com/office/drawing/2014/main" val="865796677"/>
                  </a:ext>
                </a:extLst>
              </a:tr>
              <a:tr h="175786">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25.19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32.68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29,754</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29,777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0.027</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0.007</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-76.18%</a:t>
                      </a:r>
                    </a:p>
                  </a:txBody>
                  <a:tcPr marL="9525" marR="9525" marT="9525" marB="0" anchor="ctr"/>
                </a:tc>
                <a:extLst>
                  <a:ext uri="{0D108BD9-81ED-4DB2-BD59-A6C34878D82A}">
                    <a16:rowId xmlns:a16="http://schemas.microsoft.com/office/drawing/2014/main" val="822759722"/>
                  </a:ext>
                </a:extLst>
              </a:tr>
              <a:tr h="175786">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44.52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8.91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17.78</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2.72</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53,049</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53,075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0.379</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0.282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0.097</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-25.59%</a:t>
                      </a:r>
                    </a:p>
                  </a:txBody>
                  <a:tcPr marL="9525" marR="9525" marT="9525" marB="0" anchor="ctr"/>
                </a:tc>
                <a:extLst>
                  <a:ext uri="{0D108BD9-81ED-4DB2-BD59-A6C34878D82A}">
                    <a16:rowId xmlns:a16="http://schemas.microsoft.com/office/drawing/2014/main" val="2002468664"/>
                  </a:ext>
                </a:extLst>
              </a:tr>
              <a:tr h="175786">
                <a:tc>
                  <a:txBody>
                    <a:bodyPr/>
                    <a:lstStyle/>
                    <a:p>
                      <a:pPr algn="ctr" fontAlgn="b"/>
                      <a:r>
                        <a:rPr lang="en-GB" sz="700" b="0" i="0" u="none" strike="noStrike">
                          <a:solidFill>
                            <a:srgbClr val="000000"/>
                          </a:solidFill>
                          <a:effectLst/>
                          <a:latin typeface="Calibri" panose="020F0502020204030204" pitchFamily="34" charset="0"/>
                        </a:rPr>
                        <a:t>37</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42.4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12.24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30.00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56,079</a:t>
                      </a:r>
                    </a:p>
                  </a:txBody>
                  <a:tcPr marL="9525" marR="9525" marT="9525" marB="0" anchor="b"/>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56,131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46.89%</a:t>
                      </a:r>
                    </a:p>
                  </a:txBody>
                  <a:tcPr marL="9525" marR="9525" marT="9525" marB="0" anchor="ctr"/>
                </a:tc>
                <a:extLst>
                  <a:ext uri="{0D108BD9-81ED-4DB2-BD59-A6C34878D82A}">
                    <a16:rowId xmlns:a16="http://schemas.microsoft.com/office/drawing/2014/main" val="1751384067"/>
                  </a:ext>
                </a:extLst>
              </a:tr>
              <a:tr h="175786">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0.68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7.45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5.24</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0.68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63,362</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63,372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dirty="0">
                          <a:solidFill>
                            <a:srgbClr val="000000"/>
                          </a:solidFill>
                          <a:effectLst/>
                          <a:latin typeface="Calibri" panose="020F0502020204030204" pitchFamily="34" charset="0"/>
                        </a:rPr>
                        <a:t>OFF TARGET-HEAD-OUT</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0.252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0.176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0.076</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-30.25%</a:t>
                      </a:r>
                    </a:p>
                  </a:txBody>
                  <a:tcPr marL="9525" marR="9525" marT="9525" marB="0" anchor="ctr"/>
                </a:tc>
                <a:extLst>
                  <a:ext uri="{0D108BD9-81ED-4DB2-BD59-A6C34878D82A}">
                    <a16:rowId xmlns:a16="http://schemas.microsoft.com/office/drawing/2014/main" val="2564515802"/>
                  </a:ext>
                </a:extLst>
              </a:tr>
              <a:tr h="175786">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28.62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24.62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7.94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64,772</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64,799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0.033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-0.017</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50.62%</a:t>
                      </a:r>
                    </a:p>
                  </a:txBody>
                  <a:tcPr marL="9525" marR="9525" marT="9525" marB="0" anchor="ctr"/>
                </a:tc>
                <a:extLst>
                  <a:ext uri="{0D108BD9-81ED-4DB2-BD59-A6C34878D82A}">
                    <a16:rowId xmlns:a16="http://schemas.microsoft.com/office/drawing/2014/main" val="2268276356"/>
                  </a:ext>
                </a:extLst>
              </a:tr>
              <a:tr h="175786">
                <a:tc>
                  <a:txBody>
                    <a:bodyPr/>
                    <a:lstStyle/>
                    <a:p>
                      <a:pPr algn="ctr" fontAlgn="b"/>
                      <a:r>
                        <a:rPr lang="en-GB" sz="700" b="0" i="0" u="none" strike="noStrike">
                          <a:solidFill>
                            <a:srgbClr val="000000"/>
                          </a:solidFill>
                          <a:effectLst/>
                          <a:latin typeface="Calibri" panose="020F0502020204030204" pitchFamily="34" charset="0"/>
                        </a:rPr>
                        <a:t>44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22.96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53.11</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67,067</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67,107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0.035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0.010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-70.76%</a:t>
                      </a:r>
                    </a:p>
                  </a:txBody>
                  <a:tcPr marL="9525" marR="9525" marT="9525" marB="0" anchor="ctr"/>
                </a:tc>
                <a:extLst>
                  <a:ext uri="{0D108BD9-81ED-4DB2-BD59-A6C34878D82A}">
                    <a16:rowId xmlns:a16="http://schemas.microsoft.com/office/drawing/2014/main" val="3803863647"/>
                  </a:ext>
                </a:extLst>
              </a:tr>
              <a:tr h="175786">
                <a:tc>
                  <a:txBody>
                    <a:bodyPr/>
                    <a:lstStyle/>
                    <a:p>
                      <a:pPr algn="ctr" fontAlgn="b"/>
                      <a:r>
                        <a:rPr lang="en-GB" sz="700" b="0" i="0" u="none" strike="noStrike">
                          <a:solidFill>
                            <a:srgbClr val="000000"/>
                          </a:solidFill>
                          <a:effectLst/>
                          <a:latin typeface="Calibri" panose="020F0502020204030204" pitchFamily="34" charset="0"/>
                        </a:rPr>
                        <a:t>46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24.78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26.05</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69,887</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69,927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0.047</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0.025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-47.65%</a:t>
                      </a:r>
                    </a:p>
                  </a:txBody>
                  <a:tcPr marL="9525" marR="9525" marT="9525" marB="0" anchor="ctr"/>
                </a:tc>
                <a:extLst>
                  <a:ext uri="{0D108BD9-81ED-4DB2-BD59-A6C34878D82A}">
                    <a16:rowId xmlns:a16="http://schemas.microsoft.com/office/drawing/2014/main" val="1576591599"/>
                  </a:ext>
                </a:extLst>
              </a:tr>
              <a:tr h="175786">
                <a:tc>
                  <a:txBody>
                    <a:bodyPr/>
                    <a:lstStyle/>
                    <a:p>
                      <a:pPr algn="ctr" fontAlgn="b"/>
                      <a:r>
                        <a:rPr lang="en-GB" sz="700" b="0" i="0" u="none" strike="noStrike">
                          <a:solidFill>
                            <a:srgbClr val="000000"/>
                          </a:solidFill>
                          <a:effectLst/>
                          <a:latin typeface="Calibri" panose="020F0502020204030204" pitchFamily="34" charset="0"/>
                        </a:rPr>
                        <a:t>49</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5.47</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14.39</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73,983</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73,995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HEAD-ON TARGET-GOAL</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0.251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0.363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-0.111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44.18%</a:t>
                      </a:r>
                    </a:p>
                  </a:txBody>
                  <a:tcPr marL="9525" marR="9525" marT="9525" marB="0" anchor="ctr"/>
                </a:tc>
                <a:extLst>
                  <a:ext uri="{0D108BD9-81ED-4DB2-BD59-A6C34878D82A}">
                    <a16:rowId xmlns:a16="http://schemas.microsoft.com/office/drawing/2014/main" val="2514723660"/>
                  </a:ext>
                </a:extLst>
              </a:tr>
              <a:tr h="175786">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32.86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20.32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7.69</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86,191</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86,219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0.088</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-0.038</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75.32%</a:t>
                      </a:r>
                    </a:p>
                  </a:txBody>
                  <a:tcPr marL="9525" marR="9525" marT="9525" marB="0" anchor="ctr"/>
                </a:tc>
                <a:extLst>
                  <a:ext uri="{0D108BD9-81ED-4DB2-BD59-A6C34878D82A}">
                    <a16:rowId xmlns:a16="http://schemas.microsoft.com/office/drawing/2014/main" val="2335697405"/>
                  </a:ext>
                </a:extLst>
              </a:tr>
              <a:tr h="175786">
                <a:tc>
                  <a:txBody>
                    <a:bodyPr/>
                    <a:lstStyle/>
                    <a:p>
                      <a:pPr algn="ctr" fontAlgn="b"/>
                      <a:r>
                        <a:rPr lang="en-GB" sz="700" b="0" i="0" u="none" strike="noStrike">
                          <a:solidFill>
                            <a:srgbClr val="000000"/>
                          </a:solidFill>
                          <a:effectLst/>
                          <a:latin typeface="Calibri" panose="020F0502020204030204" pitchFamily="34" charset="0"/>
                        </a:rPr>
                        <a:t>60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7</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46.64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13.19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61.18</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11.56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90,165</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90,176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0.135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-41.17%</a:t>
                      </a:r>
                    </a:p>
                  </a:txBody>
                  <a:tcPr marL="9525" marR="9525" marT="9525" marB="0" anchor="ctr"/>
                </a:tc>
                <a:extLst>
                  <a:ext uri="{0D108BD9-81ED-4DB2-BD59-A6C34878D82A}">
                    <a16:rowId xmlns:a16="http://schemas.microsoft.com/office/drawing/2014/main" val="901905472"/>
                  </a:ext>
                </a:extLst>
              </a:tr>
              <a:tr h="175786">
                <a:tc>
                  <a:txBody>
                    <a:bodyPr/>
                    <a:lstStyle/>
                    <a:p>
                      <a:pPr algn="ctr" fontAlgn="b"/>
                      <a:r>
                        <a:rPr lang="en-GB" sz="700" b="0" i="0" u="none" strike="noStrike">
                          <a:solidFill>
                            <a:srgbClr val="000000"/>
                          </a:solidFill>
                          <a:effectLst/>
                          <a:latin typeface="Calibri" panose="020F0502020204030204" pitchFamily="34" charset="0"/>
                        </a:rPr>
                        <a:t>65</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55</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48.76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5.88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43.90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98,880</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98,896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0.450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0.419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0.032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-7.01%</a:t>
                      </a:r>
                    </a:p>
                  </a:txBody>
                  <a:tcPr marL="9525" marR="9525" marT="9525" marB="0" anchor="ctr"/>
                </a:tc>
                <a:extLst>
                  <a:ext uri="{0D108BD9-81ED-4DB2-BD59-A6C34878D82A}">
                    <a16:rowId xmlns:a16="http://schemas.microsoft.com/office/drawing/2014/main" val="3361056954"/>
                  </a:ext>
                </a:extLst>
              </a:tr>
              <a:tr h="175786">
                <a:tc>
                  <a:txBody>
                    <a:bodyPr/>
                    <a:lstStyle/>
                    <a:p>
                      <a:pPr algn="ctr" fontAlgn="b"/>
                      <a:r>
                        <a:rPr lang="en-GB" sz="700" b="0" i="0" u="none" strike="noStrike">
                          <a:solidFill>
                            <a:srgbClr val="000000"/>
                          </a:solidFill>
                          <a:effectLst/>
                          <a:latin typeface="Calibri" panose="020F0502020204030204" pitchFamily="34" charset="0"/>
                        </a:rPr>
                        <a:t>74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30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12.12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38.10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111,758</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111,763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0.143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0.154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-0.011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7.46%</a:t>
                      </a:r>
                    </a:p>
                  </a:txBody>
                  <a:tcPr marL="9525" marR="9525" marT="9525" marB="0" anchor="ctr"/>
                </a:tc>
                <a:extLst>
                  <a:ext uri="{0D108BD9-81ED-4DB2-BD59-A6C34878D82A}">
                    <a16:rowId xmlns:a16="http://schemas.microsoft.com/office/drawing/2014/main" val="3766992400"/>
                  </a:ext>
                </a:extLst>
              </a:tr>
              <a:tr h="175786">
                <a:tc>
                  <a:txBody>
                    <a:bodyPr/>
                    <a:lstStyle/>
                    <a:p>
                      <a:pPr algn="ctr" fontAlgn="b"/>
                      <a:r>
                        <a:rPr lang="en-GB" sz="700" b="0" i="0" u="none" strike="noStrike">
                          <a:solidFill>
                            <a:srgbClr val="000000"/>
                          </a:solidFill>
                          <a:effectLst/>
                          <a:latin typeface="Calibri" panose="020F0502020204030204" pitchFamily="34" charset="0"/>
                        </a:rPr>
                        <a:t>76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40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40.28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12.79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6.10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115,009</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115,024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0.760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0.760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a:t>
                      </a:r>
                    </a:p>
                  </a:txBody>
                  <a:tcPr marL="9525" marR="9525" marT="9525" marB="0" anchor="ctr"/>
                </a:tc>
                <a:extLst>
                  <a:ext uri="{0D108BD9-81ED-4DB2-BD59-A6C34878D82A}">
                    <a16:rowId xmlns:a16="http://schemas.microsoft.com/office/drawing/2014/main" val="1698235929"/>
                  </a:ext>
                </a:extLst>
              </a:tr>
              <a:tr h="175786">
                <a:tc>
                  <a:txBody>
                    <a:bodyPr/>
                    <a:lstStyle/>
                    <a:p>
                      <a:pPr algn="ctr" fontAlgn="b"/>
                      <a:r>
                        <a:rPr lang="en-GB" sz="700" b="0" i="0" u="none" strike="noStrike">
                          <a:solidFill>
                            <a:srgbClr val="000000"/>
                          </a:solidFill>
                          <a:effectLst/>
                          <a:latin typeface="Calibri" panose="020F0502020204030204" pitchFamily="34" charset="0"/>
                        </a:rPr>
                        <a:t>78</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9</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13.85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32.68</a:t>
                      </a:r>
                    </a:p>
                  </a:txBody>
                  <a:tcPr marL="9525" marR="9525" marT="9525" marB="0" anchor="ctr"/>
                </a:tc>
                <a:tc>
                  <a:txBody>
                    <a:bodyPr/>
                    <a:lstStyle/>
                    <a:p>
                      <a:pPr algn="r" fontAlgn="b"/>
                      <a:r>
                        <a:rPr lang="en-GB" sz="700" b="0" i="0" u="none" strike="noStrike" dirty="0">
                          <a:solidFill>
                            <a:srgbClr val="000000"/>
                          </a:solidFill>
                          <a:effectLst/>
                          <a:latin typeface="Calibri" panose="020F0502020204030204" pitchFamily="34" charset="0"/>
                        </a:rPr>
                        <a:t>7.48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117,218</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117,245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0.042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-0.014</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49.35%</a:t>
                      </a:r>
                    </a:p>
                  </a:txBody>
                  <a:tcPr marL="9525" marR="9525" marT="9525" marB="0" anchor="ctr"/>
                </a:tc>
                <a:extLst>
                  <a:ext uri="{0D108BD9-81ED-4DB2-BD59-A6C34878D82A}">
                    <a16:rowId xmlns:a16="http://schemas.microsoft.com/office/drawing/2014/main" val="4162479321"/>
                  </a:ext>
                </a:extLst>
              </a:tr>
              <a:tr h="175786">
                <a:tc>
                  <a:txBody>
                    <a:bodyPr/>
                    <a:lstStyle/>
                    <a:p>
                      <a:pPr algn="ctr" fontAlgn="b"/>
                      <a:r>
                        <a:rPr lang="en-GB" sz="700" b="0" i="0" u="none" strike="noStrike">
                          <a:solidFill>
                            <a:srgbClr val="000000"/>
                          </a:solidFill>
                          <a:effectLst/>
                          <a:latin typeface="Calibri" panose="020F0502020204030204" pitchFamily="34" charset="0"/>
                        </a:rPr>
                        <a:t>80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41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Goal</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22.92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13.73</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121,027</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121,055</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0.074</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-0.020</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36.49%</a:t>
                      </a:r>
                    </a:p>
                  </a:txBody>
                  <a:tcPr marL="9525" marR="9525" marT="9525" marB="0" anchor="ctr"/>
                </a:tc>
                <a:extLst>
                  <a:ext uri="{0D108BD9-81ED-4DB2-BD59-A6C34878D82A}">
                    <a16:rowId xmlns:a16="http://schemas.microsoft.com/office/drawing/2014/main" val="1203392194"/>
                  </a:ext>
                </a:extLst>
              </a:tr>
              <a:tr h="158520">
                <a:tc>
                  <a:txBody>
                    <a:bodyPr/>
                    <a:lstStyle/>
                    <a:p>
                      <a:pPr algn="ctr" fontAlgn="b"/>
                      <a:r>
                        <a:rPr lang="en-GB" sz="700" b="0" i="0" u="none" strike="noStrike">
                          <a:solidFill>
                            <a:srgbClr val="000000"/>
                          </a:solidFill>
                          <a:effectLst/>
                          <a:latin typeface="Calibri" panose="020F0502020204030204" pitchFamily="34" charset="0"/>
                        </a:rPr>
                        <a:t>82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53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7.42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0.00</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124,336</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124,365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Medium</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0.133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0.259</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-0.125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94%</a:t>
                      </a:r>
                    </a:p>
                  </a:txBody>
                  <a:tcPr marL="9525" marR="9525" marT="9525" marB="0" anchor="ctr"/>
                </a:tc>
                <a:extLst>
                  <a:ext uri="{0D108BD9-81ED-4DB2-BD59-A6C34878D82A}">
                    <a16:rowId xmlns:a16="http://schemas.microsoft.com/office/drawing/2014/main" val="2567430949"/>
                  </a:ext>
                </a:extLst>
              </a:tr>
              <a:tr h="175786">
                <a:tc>
                  <a:txBody>
                    <a:bodyPr/>
                    <a:lstStyle/>
                    <a:p>
                      <a:pPr algn="ctr" fontAlgn="b"/>
                      <a:r>
                        <a:rPr lang="en-GB" sz="700" b="0" i="0" u="none" strike="noStrike">
                          <a:solidFill>
                            <a:srgbClr val="000000"/>
                          </a:solidFill>
                          <a:effectLst/>
                          <a:latin typeface="Calibri" panose="020F0502020204030204" pitchFamily="34" charset="0"/>
                        </a:rPr>
                        <a:t>88</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23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33.92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20.75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23.16</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132,570</a:t>
                      </a:r>
                    </a:p>
                  </a:txBody>
                  <a:tcPr marL="9525" marR="9525" marT="9525" marB="0" anchor="b"/>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132,597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4</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0.053</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-0.032</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158.68%</a:t>
                      </a:r>
                    </a:p>
                  </a:txBody>
                  <a:tcPr marL="9525" marR="9525" marT="9525" marB="0" anchor="ctr"/>
                </a:tc>
                <a:extLst>
                  <a:ext uri="{0D108BD9-81ED-4DB2-BD59-A6C34878D82A}">
                    <a16:rowId xmlns:a16="http://schemas.microsoft.com/office/drawing/2014/main" val="393197280"/>
                  </a:ext>
                </a:extLst>
              </a:tr>
              <a:tr h="175786">
                <a:tc>
                  <a:txBody>
                    <a:bodyPr/>
                    <a:lstStyle/>
                    <a:p>
                      <a:pPr algn="ctr" fontAlgn="b"/>
                      <a:r>
                        <a:rPr lang="en-GB" sz="700" b="0" i="0" u="none" strike="noStrike">
                          <a:solidFill>
                            <a:srgbClr val="000000"/>
                          </a:solidFill>
                          <a:effectLst/>
                          <a:latin typeface="Calibri" panose="020F0502020204030204" pitchFamily="34" charset="0"/>
                        </a:rPr>
                        <a:t>90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Missed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5.96</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27.17</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Away</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136,060</a:t>
                      </a:r>
                    </a:p>
                  </a:txBody>
                  <a:tcPr marL="9525" marR="9525" marT="9525" marB="0" anchor="b"/>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136,078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High</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0.095</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0.071</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0.025</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-25.87%</a:t>
                      </a:r>
                    </a:p>
                  </a:txBody>
                  <a:tcPr marL="9525" marR="9525" marT="9525" marB="0" anchor="ctr"/>
                </a:tc>
                <a:extLst>
                  <a:ext uri="{0D108BD9-81ED-4DB2-BD59-A6C34878D82A}">
                    <a16:rowId xmlns:a16="http://schemas.microsoft.com/office/drawing/2014/main" val="325296568"/>
                  </a:ext>
                </a:extLst>
              </a:tr>
              <a:tr h="175786">
                <a:tc>
                  <a:txBody>
                    <a:bodyPr/>
                    <a:lstStyle/>
                    <a:p>
                      <a:pPr algn="ctr" fontAlgn="b"/>
                      <a:r>
                        <a:rPr lang="en-GB" sz="700" b="0" i="0" u="none" strike="noStrike">
                          <a:solidFill>
                            <a:srgbClr val="000000"/>
                          </a:solidFill>
                          <a:effectLst/>
                          <a:latin typeface="Calibri" panose="020F0502020204030204" pitchFamily="34" charset="0"/>
                        </a:rPr>
                        <a:t>93</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16</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Saved</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21.2</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31.83</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2.45</a:t>
                      </a:r>
                    </a:p>
                  </a:txBody>
                  <a:tcPr marL="9525" marR="9525" marT="9525" marB="0" anchor="ctr"/>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Home</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139,891</a:t>
                      </a:r>
                    </a:p>
                  </a:txBody>
                  <a:tcPr marL="9525" marR="9525" marT="9525" marB="0" anchor="b"/>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139,925</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Low</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ctr"/>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ctr"/>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ctr"/>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0.009</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0.008</a:t>
                      </a:r>
                    </a:p>
                  </a:txBody>
                  <a:tcPr marL="9525" marR="9525" marT="9525" marB="0" anchor="ctr"/>
                </a:tc>
                <a:tc>
                  <a:txBody>
                    <a:bodyPr/>
                    <a:lstStyle/>
                    <a:p>
                      <a:pPr algn="r" fontAlgn="b"/>
                      <a:r>
                        <a:rPr lang="en-GB" sz="700" b="0" i="0" u="none" strike="noStrike" kern="1200">
                          <a:solidFill>
                            <a:srgbClr val="000000"/>
                          </a:solidFill>
                          <a:effectLst/>
                          <a:latin typeface="Calibri" panose="020F0502020204030204" pitchFamily="34" charset="0"/>
                          <a:ea typeface="+mn-ea"/>
                          <a:cs typeface="+mn-cs"/>
                        </a:rPr>
                        <a:t>0.001</a:t>
                      </a:r>
                    </a:p>
                  </a:txBody>
                  <a:tcPr marL="9525" marR="9525" marT="9525" marB="0" anchor="ctr"/>
                </a:tc>
                <a:tc>
                  <a:txBody>
                    <a:bodyPr/>
                    <a:lstStyle/>
                    <a:p>
                      <a:pPr algn="r" fontAlgn="b"/>
                      <a:r>
                        <a:rPr lang="en-GB" sz="700" b="0" i="0" u="none" strike="noStrike" kern="1200" dirty="0">
                          <a:solidFill>
                            <a:srgbClr val="000000"/>
                          </a:solidFill>
                          <a:effectLst/>
                          <a:latin typeface="Calibri" panose="020F0502020204030204" pitchFamily="34" charset="0"/>
                          <a:ea typeface="+mn-ea"/>
                          <a:cs typeface="+mn-cs"/>
                        </a:rPr>
                        <a:t>-15.01%</a:t>
                      </a:r>
                    </a:p>
                  </a:txBody>
                  <a:tcPr marL="9525" marR="9525" marT="9525" marB="0" anchor="ctr"/>
                </a:tc>
                <a:extLst>
                  <a:ext uri="{0D108BD9-81ED-4DB2-BD59-A6C34878D82A}">
                    <a16:rowId xmlns:a16="http://schemas.microsoft.com/office/drawing/2014/main" val="3016474824"/>
                  </a:ext>
                </a:extLst>
              </a:tr>
            </a:tbl>
          </a:graphicData>
        </a:graphic>
      </p:graphicFrame>
    </p:spTree>
    <p:extLst>
      <p:ext uri="{BB962C8B-B14F-4D97-AF65-F5344CB8AC3E}">
        <p14:creationId xmlns:p14="http://schemas.microsoft.com/office/powerpoint/2010/main" val="3574092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11417300" cy="4295441"/>
          </a:xfrm>
        </p:spPr>
        <p:txBody>
          <a:bodyPr lIns="0" tIns="0" rIns="0" bIns="0" anchor="t">
            <a:noAutofit/>
          </a:bodyPr>
          <a:lstStyle/>
          <a:p>
            <a:r>
              <a:rPr lang="en-GB" sz="1000" dirty="0">
                <a:solidFill>
                  <a:srgbClr val="262626"/>
                </a:solidFill>
              </a:rPr>
              <a:t>The focus of my approach to answer this data challenge was to not build the absolute best performing ML model, with the best performance metrics and fanciest algorithm. My objective was to conduct and end-to-end process for building a model, including all the key stages such as feature engineering, univariate and multivariate analysis, and iterated performance assessment and improvement – for this reason, a simple Chance Quality Model was built using Logistic Regression. However, Gradient Boosting algorithms lead to improved performance and for this reason, a second model was made after the initial submission, creating a Chance Quality Model using </a:t>
            </a:r>
            <a:r>
              <a:rPr lang="en-GB" sz="1000" dirty="0">
                <a:solidFill>
                  <a:srgbClr val="262626"/>
                </a:solidFill>
                <a:hlinkClick r:id="rId3"/>
              </a:rPr>
              <a:t>XGBoost</a:t>
            </a:r>
            <a:r>
              <a:rPr lang="en-GB" sz="1000" dirty="0">
                <a:solidFill>
                  <a:srgbClr val="262626"/>
                </a:solidFill>
              </a:rPr>
              <a:t>. Potential further models that can be deployed to try and further improve the performance of the Chance Quality model include other Gradient Boosting algorithms, such as </a:t>
            </a:r>
            <a:r>
              <a:rPr lang="en-GB" sz="1000" dirty="0">
                <a:solidFill>
                  <a:srgbClr val="262626"/>
                </a:solidFill>
                <a:hlinkClick r:id="rId4"/>
              </a:rPr>
              <a:t>LightGBM</a:t>
            </a:r>
            <a:r>
              <a:rPr lang="en-GB" sz="1000" dirty="0">
                <a:solidFill>
                  <a:srgbClr val="262626"/>
                </a:solidFill>
              </a:rPr>
              <a:t>, and </a:t>
            </a:r>
            <a:r>
              <a:rPr lang="en-GB" sz="1000" dirty="0">
                <a:solidFill>
                  <a:srgbClr val="00275E"/>
                </a:solidFill>
                <a:hlinkClick r:id="rId5">
                  <a:extLst>
                    <a:ext uri="{A12FA001-AC4F-418D-AE19-62706E023703}">
                      <ahyp:hlinkClr xmlns:ahyp="http://schemas.microsoft.com/office/drawing/2018/hyperlinkcolor" val="tx"/>
                    </a:ext>
                  </a:extLst>
                </a:hlinkClick>
              </a:rPr>
              <a:t>CatBoost</a:t>
            </a:r>
            <a:r>
              <a:rPr lang="en-GB" sz="1000" dirty="0">
                <a:solidFill>
                  <a:srgbClr val="262626"/>
                </a:solidFill>
              </a:rPr>
              <a:t>. More detail about these modeling approaches can be found in my the Data Science pack that I submitted as part of my initial application (see: </a:t>
            </a:r>
            <a:r>
              <a:rPr lang="en-GB" sz="1000" dirty="0">
                <a:solidFill>
                  <a:srgbClr val="262626"/>
                </a:solidFill>
                <a:hlinkClick r:id="rId6"/>
              </a:rPr>
              <a:t>https://docs.google.com/presentation/d/16stYbJoI8aYqtn_grJHSdTbMA1xwo-Iy9g9JJruMOBQ/edit?usp=sharing</a:t>
            </a:r>
            <a:r>
              <a:rPr lang="en-GB" sz="1000" dirty="0">
                <a:solidFill>
                  <a:srgbClr val="262626"/>
                </a:solidFill>
              </a:rPr>
              <a:t>). </a:t>
            </a:r>
          </a:p>
          <a:p>
            <a:endParaRPr lang="en-GB" sz="1000" dirty="0">
              <a:solidFill>
                <a:srgbClr val="262626"/>
              </a:solidFill>
            </a:endParaRPr>
          </a:p>
          <a:p>
            <a:r>
              <a:rPr lang="en-GB" sz="1000" dirty="0">
                <a:solidFill>
                  <a:srgbClr val="262626"/>
                </a:solidFill>
              </a:rPr>
              <a:t>Application of a full Event data set, such as those from StatsBomb and </a:t>
            </a:r>
            <a:r>
              <a:rPr lang="en-GB" sz="1000" dirty="0" err="1">
                <a:solidFill>
                  <a:srgbClr val="262626"/>
                </a:solidFill>
              </a:rPr>
              <a:t>Wyscout</a:t>
            </a:r>
            <a:r>
              <a:rPr lang="en-GB" sz="1000" dirty="0">
                <a:solidFill>
                  <a:srgbClr val="262626"/>
                </a:solidFill>
              </a:rPr>
              <a:t>, to create an Expected Goals model with more features. Such features that were not possible to include in this model but that could be added with Event and/or Tracking data include: strong/weak foot, flag for counter attack, flag for smart pass, determine whether a shot had been immediately taken before, whether the shot was from a cross. This is discussed in more detail in the Feature Engineering section (section 9) of the </a:t>
            </a:r>
            <a:r>
              <a:rPr lang="en-GB" sz="1000" dirty="0">
                <a:solidFill>
                  <a:srgbClr val="0D0D0D"/>
                </a:solidFill>
              </a:rPr>
              <a:t>Chance Quality Model notebook [</a:t>
            </a:r>
            <a:r>
              <a:rPr lang="en-GB" sz="1000" dirty="0">
                <a:solidFill>
                  <a:srgbClr val="0D0D0D"/>
                </a:solidFill>
                <a:hlinkClick r:id="rId7"/>
              </a:rPr>
              <a:t>link</a:t>
            </a:r>
            <a:r>
              <a:rPr lang="en-GB" sz="1000" dirty="0">
                <a:solidFill>
                  <a:srgbClr val="0D0D0D"/>
                </a:solidFill>
              </a:rPr>
              <a:t>]. </a:t>
            </a:r>
            <a:r>
              <a:rPr lang="en-GB" sz="1000" dirty="0">
                <a:solidFill>
                  <a:srgbClr val="262626"/>
                </a:solidFill>
              </a:rPr>
              <a:t>A comparison of the features used in the respected </a:t>
            </a:r>
            <a:r>
              <a:rPr lang="en-GB" sz="1000" dirty="0" err="1">
                <a:solidFill>
                  <a:srgbClr val="262626"/>
                </a:solidFill>
              </a:rPr>
              <a:t>xG</a:t>
            </a:r>
            <a:r>
              <a:rPr lang="en-GB" sz="1000" dirty="0">
                <a:solidFill>
                  <a:srgbClr val="262626"/>
                </a:solidFill>
              </a:rPr>
              <a:t> models by </a:t>
            </a:r>
            <a:r>
              <a:rPr lang="en-GB" sz="1000" dirty="0">
                <a:solidFill>
                  <a:srgbClr val="262626"/>
                </a:solidFill>
                <a:hlinkClick r:id="rId8"/>
              </a:rPr>
              <a:t>Sam Green</a:t>
            </a:r>
            <a:r>
              <a:rPr lang="en-GB" sz="1000" dirty="0">
                <a:solidFill>
                  <a:srgbClr val="262626"/>
                </a:solidFill>
              </a:rPr>
              <a:t> and </a:t>
            </a:r>
            <a:r>
              <a:rPr lang="en-GB" sz="1000" dirty="0">
                <a:solidFill>
                  <a:srgbClr val="262626"/>
                </a:solidFill>
                <a:hlinkClick r:id="rId9"/>
              </a:rPr>
              <a:t>Michael Caley</a:t>
            </a:r>
            <a:r>
              <a:rPr lang="en-GB" sz="1000" dirty="0">
                <a:solidFill>
                  <a:srgbClr val="262626"/>
                </a:solidFill>
              </a:rPr>
              <a:t> can be found in the index.</a:t>
            </a:r>
          </a:p>
          <a:p>
            <a:endParaRPr lang="en-GB" sz="1000" dirty="0">
              <a:solidFill>
                <a:srgbClr val="0D0D0D"/>
              </a:solidFill>
            </a:endParaRPr>
          </a:p>
          <a:p>
            <a:r>
              <a:rPr lang="en-GB" sz="1000" dirty="0">
                <a:solidFill>
                  <a:srgbClr val="0D0D0D"/>
                </a:solidFill>
              </a:rPr>
              <a:t>The interference of the shot-taker in the provided dataset of shots was not defined in the documentation. For the Metrica Sports data, I have used the same definition that StatsBomb uses in their for their interpretation of a pressured player, in which an opposing player enters the 5-yard-radius of the player with the ball. However, I do not know how this stacks up to what a pressured player is in the Shots dataset and this will almost certainly be affecting the calibration of this feature in the dataset.</a:t>
            </a:r>
          </a:p>
          <a:p>
            <a:endParaRPr lang="en-GB" sz="1000" dirty="0">
              <a:solidFill>
                <a:srgbClr val="0D0D0D"/>
              </a:solidFill>
            </a:endParaRPr>
          </a:p>
          <a:p>
            <a:r>
              <a:rPr lang="en-GB" sz="1000" dirty="0">
                <a:solidFill>
                  <a:srgbClr val="0D0D0D"/>
                </a:solidFill>
              </a:rPr>
              <a:t>To see really test the performance of this model, it would be great to quality test performance and </a:t>
            </a:r>
            <a:r>
              <a:rPr lang="en-GB" sz="1000" dirty="0" err="1">
                <a:solidFill>
                  <a:srgbClr val="0D0D0D"/>
                </a:solidFill>
              </a:rPr>
              <a:t>xG</a:t>
            </a:r>
            <a:r>
              <a:rPr lang="en-GB" sz="1000" dirty="0">
                <a:solidFill>
                  <a:srgbClr val="0D0D0D"/>
                </a:solidFill>
              </a:rPr>
              <a:t> prediction with those of other providers such as StatsBomb and observe the level of variance in predictions between this basic model and a professional one created using a much larger dataset with much more features.</a:t>
            </a:r>
          </a:p>
          <a:p>
            <a:endParaRPr lang="en-GB" sz="1000" dirty="0">
              <a:solidFill>
                <a:srgbClr val="0D0D0D"/>
              </a:solidFill>
            </a:endParaRPr>
          </a:p>
          <a:p>
            <a:r>
              <a:rPr lang="en-GB" sz="1000" dirty="0">
                <a:solidFill>
                  <a:srgbClr val="0D0D0D"/>
                </a:solidFill>
              </a:rPr>
              <a:t>The model created only considers Open-Play shots. As per Michael Caley’s model, it would be interesting to create Expected Goals models that also include Direct Free Kicks and Corners. In Caley’s model, he creates six models for different match situations to reflect the varying difficult of shots in certain scenarios, these include: regular shots, shots from a direct free kick, headed shots from a cross, headed shots not from a cross, non-headed shots from a cross, shots following a dribble from the keeper thus the goalkeeper is not in goal when the shot is taken. Currently the </a:t>
            </a:r>
            <a:r>
              <a:rPr lang="en-GB" sz="1000" dirty="0" err="1">
                <a:solidFill>
                  <a:srgbClr val="0D0D0D"/>
                </a:solidFill>
              </a:rPr>
              <a:t>xG</a:t>
            </a:r>
            <a:r>
              <a:rPr lang="en-GB" sz="1000" dirty="0">
                <a:solidFill>
                  <a:srgbClr val="0D0D0D"/>
                </a:solidFill>
              </a:rPr>
              <a:t> value for penalties was taken from StatsBomb/</a:t>
            </a:r>
            <a:r>
              <a:rPr lang="en-GB" sz="1000" dirty="0" err="1">
                <a:solidFill>
                  <a:srgbClr val="0D0D0D"/>
                </a:solidFill>
              </a:rPr>
              <a:t>FBref</a:t>
            </a:r>
            <a:r>
              <a:rPr lang="en-GB" sz="1000" dirty="0">
                <a:solidFill>
                  <a:srgbClr val="0D0D0D"/>
                </a:solidFill>
              </a:rPr>
              <a:t> [</a:t>
            </a:r>
            <a:r>
              <a:rPr lang="en-GB" sz="1000" dirty="0">
                <a:solidFill>
                  <a:srgbClr val="0D0D0D"/>
                </a:solidFill>
                <a:hlinkClick r:id="rId10"/>
              </a:rPr>
              <a:t>link</a:t>
            </a:r>
            <a:r>
              <a:rPr lang="en-GB" sz="1000" dirty="0">
                <a:solidFill>
                  <a:srgbClr val="0D0D0D"/>
                </a:solidFill>
              </a:rPr>
              <a:t>]. </a:t>
            </a:r>
          </a:p>
          <a:p>
            <a:endParaRPr lang="en-GB" sz="1000" dirty="0">
              <a:solidFill>
                <a:srgbClr val="262626"/>
              </a:solidFill>
            </a:endParaRPr>
          </a:p>
          <a:p>
            <a:r>
              <a:rPr lang="en-GB" sz="1000" dirty="0">
                <a:solidFill>
                  <a:srgbClr val="262626"/>
                </a:solidFill>
              </a:rPr>
              <a:t>Consider including more football knowledge in the model by adding fake shots to the dataset. As David Sumpter explains in the following tweet </a:t>
            </a:r>
            <a:r>
              <a:rPr lang="en-GB" sz="1000" dirty="0">
                <a:solidFill>
                  <a:srgbClr val="0D0D0D"/>
                </a:solidFill>
              </a:rPr>
              <a:t>[</a:t>
            </a:r>
            <a:r>
              <a:rPr lang="en-GB" sz="1000" dirty="0">
                <a:solidFill>
                  <a:srgbClr val="0D0D0D"/>
                </a:solidFill>
                <a:hlinkClick r:id="rId11"/>
              </a:rPr>
              <a:t>link</a:t>
            </a:r>
            <a:r>
              <a:rPr lang="en-GB" sz="1000" dirty="0">
                <a:solidFill>
                  <a:srgbClr val="0D0D0D"/>
                </a:solidFill>
              </a:rPr>
              <a:t>], adding fake data can improve the performance of the model and the limitations of Event data for two reasons – 1) it allows you to include things you know that are impossible (put players never do because its impossible) and 2) you can push the non-linear terms to really understand how the probability of success is shaped. For example, this could be done by adding in data which says it is impossible to score from the goal line or from more than 45m.</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Chance Quality Models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576721"/>
            <a:ext cx="11417300" cy="540580"/>
          </a:xfrm>
        </p:spPr>
        <p:txBody>
          <a:bodyPr/>
          <a:lstStyle/>
          <a:p>
            <a:r>
              <a:rPr lang="en-US" sz="900" dirty="0"/>
              <a:t>Michael Caley’s </a:t>
            </a:r>
            <a:r>
              <a:rPr lang="en-US" sz="900" dirty="0" err="1"/>
              <a:t>xG</a:t>
            </a:r>
            <a:r>
              <a:rPr lang="en-US" sz="900" dirty="0"/>
              <a:t> model: </a:t>
            </a:r>
            <a:r>
              <a:rPr lang="en-US" sz="900" dirty="0">
                <a:hlinkClick r:id="rId12"/>
              </a:rPr>
              <a:t>https://cartilagefreecaptain.sbnation.com/2014/9/11/6131661/premier-league-projections-2014#methoderology</a:t>
            </a:r>
            <a:r>
              <a:rPr lang="en-US" sz="900" dirty="0"/>
              <a:t> </a:t>
            </a:r>
            <a:endParaRPr lang="en-GB" sz="900" dirty="0"/>
          </a:p>
          <a:p>
            <a:r>
              <a:rPr lang="en-GB" sz="900" dirty="0"/>
              <a:t>All code for this challenge: </a:t>
            </a:r>
            <a:r>
              <a:rPr lang="en-GB" sz="900" dirty="0">
                <a:hlinkClick r:id="rId13"/>
              </a:rPr>
              <a:t>https://github.com/eddwebster/mcfc_submission/tree/master/notebooks/</a:t>
            </a:r>
            <a:r>
              <a:rPr lang="en-GB" sz="900" dirty="0"/>
              <a:t>.</a:t>
            </a:r>
          </a:p>
          <a:p>
            <a:r>
              <a:rPr lang="en-GB" sz="900" dirty="0"/>
              <a:t>Notebook to create the Chance Quality Model from the shots data: </a:t>
            </a:r>
            <a:r>
              <a:rPr lang="en-GB" sz="900" dirty="0">
                <a:hlinkClick r:id="rId14"/>
              </a:rPr>
              <a:t>https://github.com/eddwebster/mcfc_submission/blob/main/notebooks/chance_quality_modelling/Creating%20a%20Chance%20Quality%20Model%20from%20Shots%20Data.ipynb</a:t>
            </a:r>
            <a:r>
              <a:rPr lang="en-GB" sz="900" dirty="0"/>
              <a:t> </a:t>
            </a:r>
          </a:p>
        </p:txBody>
      </p:sp>
    </p:spTree>
    <p:extLst>
      <p:ext uri="{BB962C8B-B14F-4D97-AF65-F5344CB8AC3E}">
        <p14:creationId xmlns:p14="http://schemas.microsoft.com/office/powerpoint/2010/main" val="2232473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1: Chance Quality Modeling</a:t>
            </a:r>
          </a:p>
          <a:p>
            <a:pPr defTabSz="1219170">
              <a:lnSpc>
                <a:spcPts val="4000"/>
              </a:lnSpc>
            </a:pPr>
            <a:r>
              <a:rPr lang="en-GB" sz="3000" dirty="0">
                <a:solidFill>
                  <a:srgbClr val="00275E"/>
                </a:solidFill>
              </a:rPr>
              <a:t>Creation of a Chance Quality Model (CQM) using a provided sample dataset of shots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14457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11417300" cy="4382103"/>
          </a:xfrm>
        </p:spPr>
        <p:txBody>
          <a:bodyPr lIns="0" tIns="0" rIns="0" bIns="0" anchor="t">
            <a:noAutofit/>
          </a:bodyPr>
          <a:lstStyle/>
          <a:p>
            <a:r>
              <a:rPr lang="en-GB" sz="1340" dirty="0">
                <a:solidFill>
                  <a:srgbClr val="0D0D0D"/>
                </a:solidFill>
              </a:rPr>
              <a:t>This current analysis only focuses on the shots taken by the teams. The next stage of this analysis would be to apply this Tracking data, not to just a Shots dataset, but to a full Events dataset, taking the basic concepts of analysis and feature extraction observed in this submission and then start to apply more sophisticated modeling approaches such as Pitch Control or Expected Possession Value (EPV) models such as the </a:t>
            </a:r>
            <a:r>
              <a:rPr lang="en-GB" sz="1340" dirty="0">
                <a:solidFill>
                  <a:srgbClr val="0D0D0D"/>
                </a:solidFill>
                <a:hlinkClick r:id="rId3"/>
              </a:rPr>
              <a:t>VAEP</a:t>
            </a:r>
            <a:r>
              <a:rPr lang="en-GB" sz="1340" dirty="0">
                <a:solidFill>
                  <a:srgbClr val="0D0D0D"/>
                </a:solidFill>
              </a:rPr>
              <a:t> model by </a:t>
            </a:r>
            <a:r>
              <a:rPr lang="en-GB" sz="1340" dirty="0" err="1">
                <a:solidFill>
                  <a:srgbClr val="0D0D0D"/>
                </a:solidFill>
              </a:rPr>
              <a:t>SciSports</a:t>
            </a:r>
            <a:r>
              <a:rPr lang="en-GB" sz="1340" dirty="0">
                <a:solidFill>
                  <a:srgbClr val="0D0D0D"/>
                </a:solidFill>
              </a:rPr>
              <a:t> and </a:t>
            </a:r>
            <a:r>
              <a:rPr lang="en-GB" sz="1340" dirty="0" err="1">
                <a:solidFill>
                  <a:srgbClr val="0D0D0D"/>
                </a:solidFill>
              </a:rPr>
              <a:t>KULeuven</a:t>
            </a:r>
            <a:r>
              <a:rPr lang="en-GB" sz="1340" dirty="0">
                <a:solidFill>
                  <a:srgbClr val="0D0D0D"/>
                </a:solidFill>
              </a:rPr>
              <a:t>, or the </a:t>
            </a:r>
            <a:r>
              <a:rPr lang="en-GB" sz="1340" dirty="0">
                <a:solidFill>
                  <a:srgbClr val="0D0D0D"/>
                </a:solidFill>
                <a:hlinkClick r:id="rId4"/>
              </a:rPr>
              <a:t>Expected Threat (xT)</a:t>
            </a:r>
            <a:r>
              <a:rPr lang="en-GB" sz="1340" dirty="0">
                <a:solidFill>
                  <a:srgbClr val="0D0D0D"/>
                </a:solidFill>
              </a:rPr>
              <a:t> model by </a:t>
            </a:r>
            <a:r>
              <a:rPr lang="en-GB" sz="1340" dirty="0">
                <a:solidFill>
                  <a:srgbClr val="0D0D0D"/>
                </a:solidFill>
                <a:hlinkClick r:id="rId5"/>
              </a:rPr>
              <a:t>Karun Singh</a:t>
            </a:r>
            <a:r>
              <a:rPr lang="en-GB" sz="1340" dirty="0">
                <a:solidFill>
                  <a:srgbClr val="0D0D0D"/>
                </a:solidFill>
              </a:rPr>
              <a:t>. This can be taken on further, by combining these two modelling approaches to analyse value that certain actions of interest brought to the team during a particular play in the match and determine the Expected Value-Added. This was unfortunately not possible to do in this analysis as the Event data provided only included Shot data, but it would be something I would like to take on and do in the future, using publicly available Event data from StatsBomb and </a:t>
            </a:r>
            <a:r>
              <a:rPr lang="en-GB" sz="1340" dirty="0" err="1">
                <a:solidFill>
                  <a:srgbClr val="0D0D0D"/>
                </a:solidFill>
              </a:rPr>
              <a:t>Wyscout</a:t>
            </a:r>
            <a:r>
              <a:rPr lang="en-GB" sz="1340" dirty="0">
                <a:solidFill>
                  <a:srgbClr val="0D0D0D"/>
                </a:solidFill>
              </a:rPr>
              <a:t>, with the sample Tracking data from Metrica Sports. </a:t>
            </a:r>
            <a:r>
              <a:rPr lang="en-GB" sz="1340" dirty="0">
                <a:solidFill>
                  <a:srgbClr val="262626"/>
                </a:solidFill>
              </a:rPr>
              <a:t>More detail about these models can be found in my the Data Science pack that I submitted in my initial application (see: </a:t>
            </a:r>
            <a:r>
              <a:rPr lang="en-GB" sz="1340" u="sng" dirty="0">
                <a:solidFill>
                  <a:srgbClr val="00275E"/>
                </a:solidFill>
                <a:hlinkClick r:id="rId6">
                  <a:extLst>
                    <a:ext uri="{A12FA001-AC4F-418D-AE19-62706E023703}">
                      <ahyp:hlinkClr xmlns:ahyp="http://schemas.microsoft.com/office/drawing/2018/hyperlinkcolor" val="tx"/>
                    </a:ext>
                  </a:extLst>
                </a:hlinkClick>
              </a:rPr>
              <a:t>https://docs.google.com/presentation/d/16stYbJoI8aYqtn_grJHSdTbMA1xwo-Iy9g9JJruMOBQ/edit?usp=sharing</a:t>
            </a:r>
            <a:r>
              <a:rPr lang="en-GB" sz="1340" dirty="0">
                <a:solidFill>
                  <a:srgbClr val="262626"/>
                </a:solidFill>
              </a:rPr>
              <a:t>). </a:t>
            </a:r>
          </a:p>
          <a:p>
            <a:endParaRPr lang="en-GB" sz="1340" dirty="0">
              <a:solidFill>
                <a:srgbClr val="262626"/>
              </a:solidFill>
            </a:endParaRPr>
          </a:p>
          <a:p>
            <a:r>
              <a:rPr lang="en-GB" sz="1340" dirty="0">
                <a:solidFill>
                  <a:srgbClr val="262626"/>
                </a:solidFill>
              </a:rPr>
              <a:t>Further enrich the Event data through Tracking data, adding further detail and specificity, which again can be used to further improve the Expected Goals model. This was observed in this analysis with addition of the Intervening and Interfering teammates and opponents. Features that were not considered in this analysis, include aspects such as the goalkeeper and defender positions in the moment of the shot e.g.: how much of the goal was covered by the goalkeeper? are the defenders in position? These are attributes that can be derived from the Tracking data to gain additional insight previously not possible.</a:t>
            </a:r>
          </a:p>
          <a:p>
            <a:pPr marL="0" indent="0">
              <a:buNone/>
            </a:pPr>
            <a:endParaRPr lang="en-GB" sz="1340" dirty="0">
              <a:solidFill>
                <a:srgbClr val="262626"/>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Tracking Data Analysis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663382"/>
            <a:ext cx="11417300" cy="453918"/>
          </a:xfrm>
        </p:spPr>
        <p:txBody>
          <a:bodyPr/>
          <a:lstStyle/>
          <a:p>
            <a:r>
              <a:rPr lang="en-GB" sz="900" dirty="0"/>
              <a:t>All code for this challenge: </a:t>
            </a:r>
            <a:r>
              <a:rPr lang="en-GB" sz="900" dirty="0">
                <a:hlinkClick r:id="rId7"/>
              </a:rPr>
              <a:t>https://github.com/eddwebster/mcfc_submission/tree/master/notebooks/</a:t>
            </a:r>
            <a:r>
              <a:rPr lang="en-GB" sz="900" dirty="0"/>
              <a:t>.</a:t>
            </a:r>
          </a:p>
          <a:p>
            <a:r>
              <a:rPr lang="en-GB" sz="900" dirty="0"/>
              <a:t>Notebook to work with the Metrica Sports Event and Tracking data: </a:t>
            </a:r>
            <a:r>
              <a:rPr lang="en-GB" sz="900" dirty="0">
                <a:hlinkClick r:id="rId8"/>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9"/>
              </a:rPr>
              <a:t>https://github.com/metrica-sports/sample-data</a:t>
            </a:r>
            <a:endParaRPr lang="en-GB" sz="900" dirty="0">
              <a:solidFill>
                <a:schemeClr val="bg1">
                  <a:lumMod val="50000"/>
                </a:schemeClr>
              </a:solidFill>
            </a:endParaRPr>
          </a:p>
        </p:txBody>
      </p:sp>
    </p:spTree>
    <p:extLst>
      <p:ext uri="{BB962C8B-B14F-4D97-AF65-F5344CB8AC3E}">
        <p14:creationId xmlns:p14="http://schemas.microsoft.com/office/powerpoint/2010/main" val="4042450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921FFA52-A4C6-F943-8A0E-429A4AD1D999}"/>
              </a:ext>
            </a:extLst>
          </p:cNvPr>
          <p:cNvSpPr/>
          <p:nvPr/>
        </p:nvSpPr>
        <p:spPr>
          <a:xfrm>
            <a:off x="6426283" y="1328514"/>
            <a:ext cx="5378369" cy="4267596"/>
          </a:xfrm>
          <a:prstGeom prst="roundRect">
            <a:avLst/>
          </a:prstGeom>
          <a:solidFill>
            <a:srgbClr val="FFD7D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4" name="Rounded Rectangle 43">
            <a:extLst>
              <a:ext uri="{FF2B5EF4-FFF2-40B4-BE49-F238E27FC236}">
                <a16:creationId xmlns:a16="http://schemas.microsoft.com/office/drawing/2014/main" id="{1865122A-4F09-584D-AAC0-A30E209C0C68}"/>
              </a:ext>
            </a:extLst>
          </p:cNvPr>
          <p:cNvSpPr/>
          <p:nvPr/>
        </p:nvSpPr>
        <p:spPr>
          <a:xfrm>
            <a:off x="387350" y="1328513"/>
            <a:ext cx="5378369" cy="4267596"/>
          </a:xfrm>
          <a:prstGeom prst="roundRect">
            <a:avLst/>
          </a:prstGeom>
          <a:solidFill>
            <a:srgbClr val="D0FFD9"/>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50" dirty="0">
                <a:solidFill>
                  <a:srgbClr val="00275E"/>
                </a:solidFill>
              </a:rPr>
              <a:t>Pros and cons of the application of Event data for the analysis of football matches</a:t>
            </a:r>
          </a:p>
        </p:txBody>
      </p:sp>
      <p:sp>
        <p:nvSpPr>
          <p:cNvPr id="11" name="Text Placeholder 10">
            <a:extLst>
              <a:ext uri="{FF2B5EF4-FFF2-40B4-BE49-F238E27FC236}">
                <a16:creationId xmlns:a16="http://schemas.microsoft.com/office/drawing/2014/main" id="{7EC5109F-434A-1A47-B1C5-6CBF84956AB3}"/>
              </a:ext>
            </a:extLst>
          </p:cNvPr>
          <p:cNvSpPr>
            <a:spLocks noGrp="1"/>
          </p:cNvSpPr>
          <p:nvPr>
            <p:ph type="body" sz="quarter" idx="19"/>
          </p:nvPr>
        </p:nvSpPr>
        <p:spPr>
          <a:xfrm>
            <a:off x="387350" y="5668066"/>
            <a:ext cx="11417300" cy="449234"/>
          </a:xfrm>
        </p:spPr>
        <p:txBody>
          <a:bodyPr/>
          <a:lstStyle/>
          <a:p>
            <a:r>
              <a:rPr lang="en-US" dirty="0"/>
              <a:t>Cruyff quote taken from both </a:t>
            </a:r>
            <a:r>
              <a:rPr lang="en-US" dirty="0">
                <a:hlinkClick r:id="rId3"/>
              </a:rPr>
              <a:t>Javier Fernández</a:t>
            </a:r>
            <a:r>
              <a:rPr lang="en-US" dirty="0"/>
              <a:t> and </a:t>
            </a:r>
            <a:r>
              <a:rPr lang="en-US" dirty="0">
                <a:hlinkClick r:id="rId4"/>
              </a:rPr>
              <a:t>Luke Bornn</a:t>
            </a:r>
            <a:r>
              <a:rPr lang="en-US" dirty="0"/>
              <a:t>’s paper ‘Wide Open Spaces: A statistical technique for measuring space creation in professional soccer’.</a:t>
            </a:r>
          </a:p>
          <a:p>
            <a:r>
              <a:rPr lang="en-US" dirty="0"/>
              <a:t>Advantages and challenges of Tracking data discussed in </a:t>
            </a:r>
            <a:r>
              <a:rPr lang="en-US" dirty="0">
                <a:hlinkClick r:id="rId5"/>
              </a:rPr>
              <a:t>Sam Gregory</a:t>
            </a:r>
            <a:r>
              <a:rPr lang="en-US" dirty="0"/>
              <a:t> and </a:t>
            </a:r>
            <a:r>
              <a:rPr lang="en-US" dirty="0">
                <a:hlinkClick r:id="rId6"/>
              </a:rPr>
              <a:t>Devin </a:t>
            </a:r>
            <a:r>
              <a:rPr lang="en-US" dirty="0" err="1">
                <a:hlinkClick r:id="rId6"/>
              </a:rPr>
              <a:t>Pleuler</a:t>
            </a:r>
            <a:r>
              <a:rPr lang="en-US" dirty="0" err="1"/>
              <a:t>’s</a:t>
            </a:r>
            <a:r>
              <a:rPr lang="en-US" dirty="0"/>
              <a:t> Sport </a:t>
            </a:r>
            <a:r>
              <a:rPr lang="en-US" dirty="0" err="1"/>
              <a:t>Logiq</a:t>
            </a:r>
            <a:r>
              <a:rPr lang="en-US" dirty="0"/>
              <a:t> </a:t>
            </a:r>
            <a:r>
              <a:rPr lang="en-US" dirty="0" err="1"/>
              <a:t>webinair</a:t>
            </a:r>
            <a:r>
              <a:rPr lang="en-US" dirty="0"/>
              <a:t> on 4</a:t>
            </a:r>
            <a:r>
              <a:rPr lang="en-US" baseline="30000" dirty="0"/>
              <a:t>th</a:t>
            </a:r>
            <a:r>
              <a:rPr lang="en-US" dirty="0"/>
              <a:t> November 2019 ‘Demystifying Tracking Data’. See the following link for this seminar on YouTube: </a:t>
            </a:r>
            <a:r>
              <a:rPr lang="en-US" dirty="0">
                <a:hlinkClick r:id="rId7"/>
              </a:rPr>
              <a:t>https://www.youtube.com/watch?v=miEWHSTYvX4</a:t>
            </a:r>
            <a:r>
              <a:rPr lang="en-US" dirty="0"/>
              <a:t>.</a:t>
            </a:r>
          </a:p>
        </p:txBody>
      </p:sp>
      <p:sp>
        <p:nvSpPr>
          <p:cNvPr id="12" name="Text Placeholder 11">
            <a:extLst>
              <a:ext uri="{FF2B5EF4-FFF2-40B4-BE49-F238E27FC236}">
                <a16:creationId xmlns:a16="http://schemas.microsoft.com/office/drawing/2014/main" id="{E21A6414-3161-3849-8591-F7C22374F840}"/>
              </a:ext>
            </a:extLst>
          </p:cNvPr>
          <p:cNvSpPr>
            <a:spLocks noGrp="1"/>
          </p:cNvSpPr>
          <p:nvPr>
            <p:ph type="body" sz="quarter" idx="18"/>
          </p:nvPr>
        </p:nvSpPr>
        <p:spPr/>
        <p:txBody>
          <a:bodyPr/>
          <a:lstStyle/>
          <a:p>
            <a:r>
              <a:rPr lang="en-GB" sz="2800" dirty="0">
                <a:solidFill>
                  <a:srgbClr val="28A0D3"/>
                </a:solidFill>
              </a:rPr>
              <a:t>Advantages and Challenges of Event data</a:t>
            </a:r>
          </a:p>
        </p:txBody>
      </p:sp>
      <p:sp>
        <p:nvSpPr>
          <p:cNvPr id="43" name="TextBox 42">
            <a:extLst>
              <a:ext uri="{FF2B5EF4-FFF2-40B4-BE49-F238E27FC236}">
                <a16:creationId xmlns:a16="http://schemas.microsoft.com/office/drawing/2014/main" id="{9487A77A-2C21-6741-B7F4-F932EEA82B71}"/>
              </a:ext>
            </a:extLst>
          </p:cNvPr>
          <p:cNvSpPr txBox="1"/>
          <p:nvPr/>
        </p:nvSpPr>
        <p:spPr>
          <a:xfrm>
            <a:off x="6956788" y="1400470"/>
            <a:ext cx="4317357" cy="338554"/>
          </a:xfrm>
          <a:prstGeom prst="rect">
            <a:avLst/>
          </a:prstGeom>
          <a:noFill/>
        </p:spPr>
        <p:txBody>
          <a:bodyPr wrap="square" rtlCol="0">
            <a:spAutoFit/>
          </a:bodyPr>
          <a:lstStyle/>
          <a:p>
            <a:pPr algn="ctr"/>
            <a:r>
              <a:rPr lang="en-US" sz="1600" b="1" dirty="0">
                <a:solidFill>
                  <a:srgbClr val="0D0D0D"/>
                </a:solidFill>
              </a:rPr>
              <a:t>Challenges and Limitations</a:t>
            </a:r>
          </a:p>
        </p:txBody>
      </p:sp>
      <p:sp>
        <p:nvSpPr>
          <p:cNvPr id="51" name="TextBox 50">
            <a:extLst>
              <a:ext uri="{FF2B5EF4-FFF2-40B4-BE49-F238E27FC236}">
                <a16:creationId xmlns:a16="http://schemas.microsoft.com/office/drawing/2014/main" id="{23737164-9CB3-7348-ADCC-D9A7DDFE6612}"/>
              </a:ext>
            </a:extLst>
          </p:cNvPr>
          <p:cNvSpPr txBox="1"/>
          <p:nvPr/>
        </p:nvSpPr>
        <p:spPr>
          <a:xfrm>
            <a:off x="917855" y="1400470"/>
            <a:ext cx="4317357" cy="338554"/>
          </a:xfrm>
          <a:prstGeom prst="rect">
            <a:avLst/>
          </a:prstGeom>
          <a:noFill/>
        </p:spPr>
        <p:txBody>
          <a:bodyPr wrap="square" rtlCol="0">
            <a:spAutoFit/>
          </a:bodyPr>
          <a:lstStyle/>
          <a:p>
            <a:pPr algn="ctr"/>
            <a:r>
              <a:rPr lang="en-US" sz="1600" b="1" dirty="0">
                <a:solidFill>
                  <a:srgbClr val="0D0D0D"/>
                </a:solidFill>
              </a:rPr>
              <a:t>Advantages</a:t>
            </a:r>
          </a:p>
        </p:txBody>
      </p:sp>
      <p:sp>
        <p:nvSpPr>
          <p:cNvPr id="53" name="Text Placeholder 5">
            <a:extLst>
              <a:ext uri="{FF2B5EF4-FFF2-40B4-BE49-F238E27FC236}">
                <a16:creationId xmlns:a16="http://schemas.microsoft.com/office/drawing/2014/main" id="{BFE2C504-2668-9A48-A329-DACECD038647}"/>
              </a:ext>
            </a:extLst>
          </p:cNvPr>
          <p:cNvSpPr>
            <a:spLocks noGrp="1"/>
          </p:cNvSpPr>
          <p:nvPr>
            <p:ph type="body" sz="quarter" idx="16"/>
          </p:nvPr>
        </p:nvSpPr>
        <p:spPr>
          <a:xfrm>
            <a:off x="551330" y="1810982"/>
            <a:ext cx="5069542" cy="3676041"/>
          </a:xfrm>
        </p:spPr>
        <p:txBody>
          <a:bodyPr lIns="0" tIns="0" rIns="0" bIns="0" anchor="t">
            <a:noAutofit/>
          </a:bodyPr>
          <a:lstStyle/>
          <a:p>
            <a:pPr marL="239395" indent="-239395"/>
            <a:r>
              <a:rPr lang="en-GB" sz="1280" dirty="0">
                <a:solidFill>
                  <a:srgbClr val="0D0D0D"/>
                </a:solidFill>
              </a:rPr>
              <a:t>Widely available for hundred of competitions from a variety of providers – StatsBomb, </a:t>
            </a:r>
            <a:r>
              <a:rPr lang="en-GB" sz="1280" dirty="0" err="1">
                <a:solidFill>
                  <a:srgbClr val="0D0D0D"/>
                </a:solidFill>
              </a:rPr>
              <a:t>Wyscout</a:t>
            </a:r>
            <a:r>
              <a:rPr lang="en-GB" sz="1280" dirty="0">
                <a:solidFill>
                  <a:srgbClr val="0D0D0D"/>
                </a:solidFill>
              </a:rPr>
              <a:t>, </a:t>
            </a:r>
            <a:r>
              <a:rPr lang="en-GB" sz="1280" dirty="0" err="1">
                <a:solidFill>
                  <a:srgbClr val="0D0D0D"/>
                </a:solidFill>
              </a:rPr>
              <a:t>Opta</a:t>
            </a:r>
            <a:r>
              <a:rPr lang="en-GB" sz="1280" dirty="0">
                <a:solidFill>
                  <a:srgbClr val="0D0D0D"/>
                </a:solidFill>
              </a:rPr>
              <a:t>.</a:t>
            </a:r>
          </a:p>
          <a:p>
            <a:pPr marL="239395" indent="-239395"/>
            <a:endParaRPr lang="en-GB" sz="1280" dirty="0">
              <a:solidFill>
                <a:srgbClr val="0D0D0D"/>
              </a:solidFill>
            </a:endParaRPr>
          </a:p>
          <a:p>
            <a:pPr marL="239395" indent="-239395"/>
            <a:r>
              <a:rPr lang="en-GB" sz="1280" dirty="0">
                <a:solidFill>
                  <a:srgbClr val="0D0D0D"/>
                </a:solidFill>
              </a:rPr>
              <a:t>Increasingly information rich – new metrics included each season i.e. StatsBomb ‘Freeze Frame’ metric and </a:t>
            </a:r>
            <a:r>
              <a:rPr lang="en-GB" sz="1280" dirty="0" err="1">
                <a:solidFill>
                  <a:srgbClr val="0D0D0D"/>
                </a:solidFill>
              </a:rPr>
              <a:t>StatsBomb’s</a:t>
            </a:r>
            <a:r>
              <a:rPr lang="en-GB" sz="1280" dirty="0">
                <a:solidFill>
                  <a:srgbClr val="0D0D0D"/>
                </a:solidFill>
              </a:rPr>
              <a:t> recently announced 360 update [</a:t>
            </a:r>
            <a:r>
              <a:rPr lang="en-GB" sz="1280" u="sng" dirty="0">
                <a:solidFill>
                  <a:srgbClr val="00275E"/>
                </a:solidFill>
                <a:hlinkClick r:id="rId8">
                  <a:extLst>
                    <a:ext uri="{A12FA001-AC4F-418D-AE19-62706E023703}">
                      <ahyp:hlinkClr xmlns:ahyp="http://schemas.microsoft.com/office/drawing/2018/hyperlinkcolor" val="tx"/>
                    </a:ext>
                  </a:extLst>
                </a:hlinkClick>
              </a:rPr>
              <a:t>link</a:t>
            </a:r>
            <a:r>
              <a:rPr lang="en-GB" sz="1280" dirty="0">
                <a:solidFill>
                  <a:srgbClr val="0D0D0D"/>
                </a:solidFill>
              </a:rPr>
              <a:t>] that will collect a freeze-frame of all players on camera for every event recorded.</a:t>
            </a:r>
          </a:p>
          <a:p>
            <a:pPr marL="239395" indent="-239395"/>
            <a:endParaRPr lang="en-GB" sz="1280" dirty="0">
              <a:solidFill>
                <a:srgbClr val="0D0D0D"/>
              </a:solidFill>
            </a:endParaRPr>
          </a:p>
          <a:p>
            <a:pPr marL="239395" indent="-239395"/>
            <a:r>
              <a:rPr lang="en-GB" sz="1280" dirty="0">
                <a:solidFill>
                  <a:srgbClr val="0D0D0D"/>
                </a:solidFill>
              </a:rPr>
              <a:t>Publicly available Event data has been available for a few years, leading to a number of libraries and repositories including </a:t>
            </a:r>
            <a:r>
              <a:rPr lang="en-GB" sz="1280" u="sng" dirty="0">
                <a:solidFill>
                  <a:srgbClr val="00275E"/>
                </a:solidFill>
                <a:hlinkClick r:id="rId9">
                  <a:extLst>
                    <a:ext uri="{A12FA001-AC4F-418D-AE19-62706E023703}">
                      <ahyp:hlinkClr xmlns:ahyp="http://schemas.microsoft.com/office/drawing/2018/hyperlinkcolor" val="tx"/>
                    </a:ext>
                  </a:extLst>
                </a:hlinkClick>
              </a:rPr>
              <a:t>socceraction</a:t>
            </a:r>
            <a:r>
              <a:rPr lang="en-GB" sz="1280" dirty="0">
                <a:solidFill>
                  <a:srgbClr val="0D0D0D"/>
                </a:solidFill>
              </a:rPr>
              <a:t> (Python) by </a:t>
            </a:r>
            <a:r>
              <a:rPr lang="en-GB" sz="1280" dirty="0" err="1">
                <a:solidFill>
                  <a:srgbClr val="0D0D0D"/>
                </a:solidFill>
              </a:rPr>
              <a:t>SciSports</a:t>
            </a:r>
            <a:r>
              <a:rPr lang="en-GB" sz="1280" dirty="0">
                <a:solidFill>
                  <a:srgbClr val="0D0D0D"/>
                </a:solidFill>
              </a:rPr>
              <a:t> and </a:t>
            </a:r>
            <a:r>
              <a:rPr lang="en-GB" sz="1280" u="sng" dirty="0">
                <a:solidFill>
                  <a:srgbClr val="00275E"/>
                </a:solidFill>
                <a:hlinkClick r:id="rId10">
                  <a:extLst>
                    <a:ext uri="{A12FA001-AC4F-418D-AE19-62706E023703}">
                      <ahyp:hlinkClr xmlns:ahyp="http://schemas.microsoft.com/office/drawing/2018/hyperlinkcolor" val="tx"/>
                    </a:ext>
                  </a:extLst>
                </a:hlinkClick>
              </a:rPr>
              <a:t>ggsoccer</a:t>
            </a:r>
            <a:r>
              <a:rPr lang="en-GB" sz="1280" dirty="0">
                <a:solidFill>
                  <a:srgbClr val="0D0D0D"/>
                </a:solidFill>
              </a:rPr>
              <a:t> (R) by Ben </a:t>
            </a:r>
            <a:r>
              <a:rPr lang="en-GB" sz="1280" dirty="0" err="1">
                <a:solidFill>
                  <a:srgbClr val="0D0D0D"/>
                </a:solidFill>
              </a:rPr>
              <a:t>Torvaney</a:t>
            </a:r>
            <a:r>
              <a:rPr lang="en-GB" sz="1280" dirty="0">
                <a:solidFill>
                  <a:srgbClr val="0D0D0D"/>
                </a:solidFill>
              </a:rPr>
              <a:t>.</a:t>
            </a:r>
          </a:p>
          <a:p>
            <a:pPr marL="239395" indent="-239395"/>
            <a:endParaRPr lang="en-GB" sz="1280" dirty="0">
              <a:solidFill>
                <a:srgbClr val="0D0D0D"/>
              </a:solidFill>
            </a:endParaRPr>
          </a:p>
          <a:p>
            <a:pPr marL="239395" indent="-239395"/>
            <a:r>
              <a:rPr lang="en-GB" sz="1280" dirty="0">
                <a:solidFill>
                  <a:srgbClr val="0D0D0D"/>
                </a:solidFill>
              </a:rPr>
              <a:t>Easier to process and analyse than Tracking data. Only one event at a time and non-continuous. Size of the data is just 10</a:t>
            </a:r>
            <a:r>
              <a:rPr lang="en-GB" sz="1280" baseline="30000" dirty="0">
                <a:solidFill>
                  <a:srgbClr val="0D0D0D"/>
                </a:solidFill>
              </a:rPr>
              <a:t>3 </a:t>
            </a:r>
            <a:r>
              <a:rPr lang="en-GB" sz="1280" dirty="0">
                <a:solidFill>
                  <a:srgbClr val="0D0D0D"/>
                </a:solidFill>
              </a:rPr>
              <a:t>rows. </a:t>
            </a:r>
          </a:p>
          <a:p>
            <a:pPr marL="239395" indent="-239395"/>
            <a:endParaRPr lang="en-GB" sz="1280" dirty="0">
              <a:solidFill>
                <a:srgbClr val="0D0D0D"/>
              </a:solidFill>
            </a:endParaRPr>
          </a:p>
          <a:p>
            <a:pPr marL="239395" indent="-239395"/>
            <a:r>
              <a:rPr lang="en-GB" sz="1280" dirty="0">
                <a:solidFill>
                  <a:srgbClr val="0D0D0D"/>
                </a:solidFill>
              </a:rPr>
              <a:t>Easy to connect Event data to video e.g. drag and drop an </a:t>
            </a:r>
            <a:r>
              <a:rPr lang="en-GB" sz="1280" dirty="0" err="1">
                <a:solidFill>
                  <a:srgbClr val="0D0D0D"/>
                </a:solidFill>
              </a:rPr>
              <a:t>Opta</a:t>
            </a:r>
            <a:r>
              <a:rPr lang="en-GB" sz="1280" dirty="0">
                <a:solidFill>
                  <a:srgbClr val="0D0D0D"/>
                </a:solidFill>
              </a:rPr>
              <a:t> F24 XML feed to </a:t>
            </a:r>
            <a:r>
              <a:rPr lang="en-GB" sz="1280" dirty="0" err="1">
                <a:solidFill>
                  <a:srgbClr val="0D0D0D"/>
                </a:solidFill>
              </a:rPr>
              <a:t>SportsCode</a:t>
            </a:r>
            <a:r>
              <a:rPr lang="en-GB" sz="1280" dirty="0">
                <a:solidFill>
                  <a:srgbClr val="0D0D0D"/>
                </a:solidFill>
              </a:rPr>
              <a:t> and query the video using Event data.</a:t>
            </a:r>
          </a:p>
        </p:txBody>
      </p:sp>
      <p:sp>
        <p:nvSpPr>
          <p:cNvPr id="55" name="Text Placeholder 5">
            <a:extLst>
              <a:ext uri="{FF2B5EF4-FFF2-40B4-BE49-F238E27FC236}">
                <a16:creationId xmlns:a16="http://schemas.microsoft.com/office/drawing/2014/main" id="{D1CC339A-A436-EA48-A0F1-DB08A017F424}"/>
              </a:ext>
            </a:extLst>
          </p:cNvPr>
          <p:cNvSpPr txBox="1">
            <a:spLocks/>
          </p:cNvSpPr>
          <p:nvPr/>
        </p:nvSpPr>
        <p:spPr>
          <a:xfrm>
            <a:off x="6602507" y="1810981"/>
            <a:ext cx="5038164" cy="3533628"/>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9395" indent="-239395"/>
            <a:r>
              <a:rPr lang="en-GB" sz="1280" dirty="0">
                <a:solidFill>
                  <a:srgbClr val="0D0D0D"/>
                </a:solidFill>
              </a:rPr>
              <a:t>Different providers have different interpretations of actions and accuracies of moments analysed. Subsequently, these datasets require different treatments. Libraries are available to transform data to a uniform standard such as </a:t>
            </a:r>
            <a:r>
              <a:rPr lang="en-GB" sz="1280" dirty="0" err="1">
                <a:solidFill>
                  <a:srgbClr val="0D0D0D"/>
                </a:solidFill>
              </a:rPr>
              <a:t>SciSports</a:t>
            </a:r>
            <a:r>
              <a:rPr lang="en-GB" sz="1280" dirty="0">
                <a:solidFill>
                  <a:srgbClr val="0D0D0D"/>
                </a:solidFill>
              </a:rPr>
              <a:t> </a:t>
            </a:r>
            <a:r>
              <a:rPr lang="en-GB" sz="1280" u="sng" dirty="0">
                <a:solidFill>
                  <a:srgbClr val="00275E"/>
                </a:solidFill>
                <a:hlinkClick r:id="rId11">
                  <a:extLst>
                    <a:ext uri="{A12FA001-AC4F-418D-AE19-62706E023703}">
                      <ahyp:hlinkClr xmlns:ahyp="http://schemas.microsoft.com/office/drawing/2018/hyperlinkcolor" val="tx"/>
                    </a:ext>
                  </a:extLst>
                </a:hlinkClick>
              </a:rPr>
              <a:t>SPADL</a:t>
            </a:r>
            <a:r>
              <a:rPr lang="en-GB" sz="1280" dirty="0">
                <a:solidFill>
                  <a:srgbClr val="0D0D0D"/>
                </a:solidFill>
              </a:rPr>
              <a:t> format.</a:t>
            </a:r>
          </a:p>
          <a:p>
            <a:pPr marL="239395" indent="-239395"/>
            <a:endParaRPr lang="en-GB" sz="1280" dirty="0">
              <a:solidFill>
                <a:srgbClr val="0D0D0D"/>
              </a:solidFill>
            </a:endParaRPr>
          </a:p>
          <a:p>
            <a:pPr marL="239395" indent="-239395"/>
            <a:r>
              <a:rPr lang="en-GB" sz="1280" dirty="0">
                <a:solidFill>
                  <a:srgbClr val="0D0D0D"/>
                </a:solidFill>
              </a:rPr>
              <a:t>Event stream is not always optimised for analysis.</a:t>
            </a:r>
          </a:p>
          <a:p>
            <a:pPr marL="239395" indent="-239395"/>
            <a:endParaRPr lang="en-GB" sz="1280" dirty="0">
              <a:solidFill>
                <a:srgbClr val="0D0D0D"/>
              </a:solidFill>
            </a:endParaRPr>
          </a:p>
          <a:p>
            <a:pPr marL="239395" indent="-239395"/>
            <a:r>
              <a:rPr lang="en-GB" sz="1280" dirty="0">
                <a:solidFill>
                  <a:srgbClr val="0D0D0D"/>
                </a:solidFill>
              </a:rPr>
              <a:t>Event data is missing a lot of contextual information when compared with Tracking data as it only account for on-the-ball actions. Fewer than 1% of the on-the-ball actions in a football match are shots and players only have the ball 3 minutes on average (Johan Cruyff)</a:t>
            </a:r>
            <a:r>
              <a:rPr lang="en-GB" sz="1280" baseline="30000" dirty="0">
                <a:solidFill>
                  <a:srgbClr val="0D0D0D"/>
                </a:solidFill>
              </a:rPr>
              <a:t>1</a:t>
            </a:r>
            <a:r>
              <a:rPr lang="en-GB" sz="1280" dirty="0">
                <a:solidFill>
                  <a:srgbClr val="0D0D0D"/>
                </a:solidFill>
              </a:rPr>
              <a:t>. Event data is unable to answer the questions as to what the players are doing during the 87 minutes when you do not have the ball.</a:t>
            </a:r>
          </a:p>
          <a:p>
            <a:pPr marL="239395" indent="-239395"/>
            <a:endParaRPr lang="en-GB" sz="1280" dirty="0">
              <a:solidFill>
                <a:srgbClr val="0D0D0D"/>
              </a:solidFill>
            </a:endParaRPr>
          </a:p>
          <a:p>
            <a:pPr marL="239395" indent="-239395"/>
            <a:r>
              <a:rPr lang="en-GB" sz="1280" dirty="0">
                <a:solidFill>
                  <a:srgbClr val="0D0D0D"/>
                </a:solidFill>
              </a:rPr>
              <a:t>Not always pleasant to work with in its native form e.g. nested JSON dictionaries.</a:t>
            </a:r>
          </a:p>
        </p:txBody>
      </p:sp>
      <p:sp>
        <p:nvSpPr>
          <p:cNvPr id="13" name="Diamond 12">
            <a:extLst>
              <a:ext uri="{FF2B5EF4-FFF2-40B4-BE49-F238E27FC236}">
                <a16:creationId xmlns:a16="http://schemas.microsoft.com/office/drawing/2014/main" id="{9F23F9ED-7476-AF47-BAAF-04FAD456F8A4}"/>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2721599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921FFA52-A4C6-F943-8A0E-429A4AD1D999}"/>
              </a:ext>
            </a:extLst>
          </p:cNvPr>
          <p:cNvSpPr/>
          <p:nvPr/>
        </p:nvSpPr>
        <p:spPr>
          <a:xfrm>
            <a:off x="6426283" y="1328514"/>
            <a:ext cx="5378369" cy="4267596"/>
          </a:xfrm>
          <a:prstGeom prst="roundRect">
            <a:avLst/>
          </a:prstGeom>
          <a:solidFill>
            <a:srgbClr val="FFD7D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4" name="Rounded Rectangle 43">
            <a:extLst>
              <a:ext uri="{FF2B5EF4-FFF2-40B4-BE49-F238E27FC236}">
                <a16:creationId xmlns:a16="http://schemas.microsoft.com/office/drawing/2014/main" id="{1865122A-4F09-584D-AAC0-A30E209C0C68}"/>
              </a:ext>
            </a:extLst>
          </p:cNvPr>
          <p:cNvSpPr/>
          <p:nvPr/>
        </p:nvSpPr>
        <p:spPr>
          <a:xfrm>
            <a:off x="387350" y="1328513"/>
            <a:ext cx="5378369" cy="4267596"/>
          </a:xfrm>
          <a:prstGeom prst="roundRect">
            <a:avLst/>
          </a:prstGeom>
          <a:solidFill>
            <a:srgbClr val="D0FFD9"/>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62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50" dirty="0">
                <a:solidFill>
                  <a:srgbClr val="00275E"/>
                </a:solidFill>
              </a:rPr>
              <a:t>Pros and cons of the application of Tracking data for the analysis of football matches</a:t>
            </a:r>
          </a:p>
        </p:txBody>
      </p:sp>
      <p:sp>
        <p:nvSpPr>
          <p:cNvPr id="11" name="Text Placeholder 10">
            <a:extLst>
              <a:ext uri="{FF2B5EF4-FFF2-40B4-BE49-F238E27FC236}">
                <a16:creationId xmlns:a16="http://schemas.microsoft.com/office/drawing/2014/main" id="{7EC5109F-434A-1A47-B1C5-6CBF84956AB3}"/>
              </a:ext>
            </a:extLst>
          </p:cNvPr>
          <p:cNvSpPr>
            <a:spLocks noGrp="1"/>
          </p:cNvSpPr>
          <p:nvPr>
            <p:ph type="body" sz="quarter" idx="19"/>
          </p:nvPr>
        </p:nvSpPr>
        <p:spPr>
          <a:xfrm>
            <a:off x="387350" y="5721230"/>
            <a:ext cx="11417300" cy="396069"/>
          </a:xfrm>
        </p:spPr>
        <p:txBody>
          <a:bodyPr/>
          <a:lstStyle/>
          <a:p>
            <a:r>
              <a:rPr lang="en-US" baseline="30000" dirty="0"/>
              <a:t>1</a:t>
            </a:r>
            <a:r>
              <a:rPr lang="en-US" dirty="0"/>
              <a:t>Packing’ is a metric invented by IMPECT that assigns a value to the number of opposition players taken out of the game by a pass or dribble.</a:t>
            </a:r>
          </a:p>
          <a:p>
            <a:r>
              <a:rPr lang="en-US" dirty="0"/>
              <a:t>Advantages and challenges of Tracking data discussed in </a:t>
            </a:r>
            <a:r>
              <a:rPr lang="en-US" dirty="0">
                <a:hlinkClick r:id="rId3"/>
              </a:rPr>
              <a:t>Sam Gregory</a:t>
            </a:r>
            <a:r>
              <a:rPr lang="en-US" dirty="0"/>
              <a:t> and </a:t>
            </a:r>
            <a:r>
              <a:rPr lang="en-US" dirty="0">
                <a:hlinkClick r:id="rId4"/>
              </a:rPr>
              <a:t>Devin </a:t>
            </a:r>
            <a:r>
              <a:rPr lang="en-US" dirty="0" err="1">
                <a:hlinkClick r:id="rId4"/>
              </a:rPr>
              <a:t>Pleuler</a:t>
            </a:r>
            <a:r>
              <a:rPr lang="en-US" dirty="0" err="1"/>
              <a:t>’s</a:t>
            </a:r>
            <a:r>
              <a:rPr lang="en-US" dirty="0"/>
              <a:t> Sport </a:t>
            </a:r>
            <a:r>
              <a:rPr lang="en-US" dirty="0" err="1"/>
              <a:t>Logiq</a:t>
            </a:r>
            <a:r>
              <a:rPr lang="en-US" dirty="0"/>
              <a:t> </a:t>
            </a:r>
            <a:r>
              <a:rPr lang="en-US" dirty="0" err="1"/>
              <a:t>webinair</a:t>
            </a:r>
            <a:r>
              <a:rPr lang="en-US" dirty="0"/>
              <a:t> on 4</a:t>
            </a:r>
            <a:r>
              <a:rPr lang="en-US" baseline="30000" dirty="0"/>
              <a:t>th</a:t>
            </a:r>
            <a:r>
              <a:rPr lang="en-US" dirty="0"/>
              <a:t> November 2019 ‘Demystifying Tracking Data’. See the following link for this seminar on YouTube: </a:t>
            </a:r>
            <a:r>
              <a:rPr lang="en-US" dirty="0">
                <a:hlinkClick r:id="rId5"/>
              </a:rPr>
              <a:t>https://www.youtube.com/watch?v=miEWHSTYvX4</a:t>
            </a:r>
            <a:r>
              <a:rPr lang="en-US" dirty="0"/>
              <a:t>.</a:t>
            </a:r>
          </a:p>
        </p:txBody>
      </p:sp>
      <p:sp>
        <p:nvSpPr>
          <p:cNvPr id="12" name="Text Placeholder 11">
            <a:extLst>
              <a:ext uri="{FF2B5EF4-FFF2-40B4-BE49-F238E27FC236}">
                <a16:creationId xmlns:a16="http://schemas.microsoft.com/office/drawing/2014/main" id="{E21A6414-3161-3849-8591-F7C22374F840}"/>
              </a:ext>
            </a:extLst>
          </p:cNvPr>
          <p:cNvSpPr>
            <a:spLocks noGrp="1"/>
          </p:cNvSpPr>
          <p:nvPr>
            <p:ph type="body" sz="quarter" idx="18"/>
          </p:nvPr>
        </p:nvSpPr>
        <p:spPr/>
        <p:txBody>
          <a:bodyPr/>
          <a:lstStyle/>
          <a:p>
            <a:r>
              <a:rPr lang="en-GB" sz="2800" dirty="0">
                <a:solidFill>
                  <a:srgbClr val="28A0D3"/>
                </a:solidFill>
              </a:rPr>
              <a:t>Advantages and Challenges of Tracking data</a:t>
            </a:r>
          </a:p>
        </p:txBody>
      </p:sp>
      <p:sp>
        <p:nvSpPr>
          <p:cNvPr id="43" name="TextBox 42">
            <a:extLst>
              <a:ext uri="{FF2B5EF4-FFF2-40B4-BE49-F238E27FC236}">
                <a16:creationId xmlns:a16="http://schemas.microsoft.com/office/drawing/2014/main" id="{9487A77A-2C21-6741-B7F4-F932EEA82B71}"/>
              </a:ext>
            </a:extLst>
          </p:cNvPr>
          <p:cNvSpPr txBox="1"/>
          <p:nvPr/>
        </p:nvSpPr>
        <p:spPr>
          <a:xfrm>
            <a:off x="6956788" y="1400470"/>
            <a:ext cx="4317357" cy="338554"/>
          </a:xfrm>
          <a:prstGeom prst="rect">
            <a:avLst/>
          </a:prstGeom>
          <a:noFill/>
        </p:spPr>
        <p:txBody>
          <a:bodyPr wrap="square" rtlCol="0">
            <a:spAutoFit/>
          </a:bodyPr>
          <a:lstStyle/>
          <a:p>
            <a:pPr algn="ctr"/>
            <a:r>
              <a:rPr lang="en-US" sz="1600" b="1" dirty="0">
                <a:solidFill>
                  <a:srgbClr val="0D0D0D"/>
                </a:solidFill>
              </a:rPr>
              <a:t>Challenges</a:t>
            </a:r>
          </a:p>
        </p:txBody>
      </p:sp>
      <p:sp>
        <p:nvSpPr>
          <p:cNvPr id="51" name="TextBox 50">
            <a:extLst>
              <a:ext uri="{FF2B5EF4-FFF2-40B4-BE49-F238E27FC236}">
                <a16:creationId xmlns:a16="http://schemas.microsoft.com/office/drawing/2014/main" id="{23737164-9CB3-7348-ADCC-D9A7DDFE6612}"/>
              </a:ext>
            </a:extLst>
          </p:cNvPr>
          <p:cNvSpPr txBox="1"/>
          <p:nvPr/>
        </p:nvSpPr>
        <p:spPr>
          <a:xfrm>
            <a:off x="560294" y="1434977"/>
            <a:ext cx="5100918" cy="523220"/>
          </a:xfrm>
          <a:prstGeom prst="rect">
            <a:avLst/>
          </a:prstGeom>
          <a:noFill/>
        </p:spPr>
        <p:txBody>
          <a:bodyPr wrap="square" rtlCol="0">
            <a:spAutoFit/>
          </a:bodyPr>
          <a:lstStyle/>
          <a:p>
            <a:pPr algn="ctr"/>
            <a:r>
              <a:rPr lang="en-US" sz="1600" b="1" dirty="0">
                <a:solidFill>
                  <a:srgbClr val="0D0D0D"/>
                </a:solidFill>
              </a:rPr>
              <a:t>Advantages and Possibilities</a:t>
            </a:r>
          </a:p>
          <a:p>
            <a:pPr algn="ctr"/>
            <a:r>
              <a:rPr lang="en-US" sz="1200" b="1" dirty="0">
                <a:solidFill>
                  <a:srgbClr val="0D0D0D"/>
                </a:solidFill>
              </a:rPr>
              <a:t>(many still to be discovered!)</a:t>
            </a:r>
          </a:p>
        </p:txBody>
      </p:sp>
      <p:sp>
        <p:nvSpPr>
          <p:cNvPr id="53" name="Text Placeholder 5">
            <a:extLst>
              <a:ext uri="{FF2B5EF4-FFF2-40B4-BE49-F238E27FC236}">
                <a16:creationId xmlns:a16="http://schemas.microsoft.com/office/drawing/2014/main" id="{BFE2C504-2668-9A48-A329-DACECD038647}"/>
              </a:ext>
            </a:extLst>
          </p:cNvPr>
          <p:cNvSpPr>
            <a:spLocks noGrp="1"/>
          </p:cNvSpPr>
          <p:nvPr>
            <p:ph type="body" sz="quarter" idx="16"/>
          </p:nvPr>
        </p:nvSpPr>
        <p:spPr>
          <a:xfrm>
            <a:off x="560294" y="1958197"/>
            <a:ext cx="5100918" cy="3637910"/>
          </a:xfrm>
        </p:spPr>
        <p:txBody>
          <a:bodyPr lIns="0" tIns="0" rIns="0" bIns="0" anchor="t">
            <a:noAutofit/>
          </a:bodyPr>
          <a:lstStyle/>
          <a:p>
            <a:pPr marL="239395" indent="-239395"/>
            <a:r>
              <a:rPr lang="en-GB" sz="1000" dirty="0">
                <a:solidFill>
                  <a:srgbClr val="0D0D0D"/>
                </a:solidFill>
              </a:rPr>
              <a:t>A much fuller dataset, including all activity off-the-ball.</a:t>
            </a:r>
          </a:p>
          <a:p>
            <a:pPr marL="239395" indent="-239395"/>
            <a:endParaRPr lang="en-GB" sz="1000" dirty="0">
              <a:solidFill>
                <a:srgbClr val="0D0D0D"/>
              </a:solidFill>
            </a:endParaRPr>
          </a:p>
          <a:p>
            <a:pPr marL="239395" indent="-239395"/>
            <a:r>
              <a:rPr lang="en-GB" sz="1000" dirty="0">
                <a:solidFill>
                  <a:srgbClr val="0D0D0D"/>
                </a:solidFill>
              </a:rPr>
              <a:t>Can take into account velocities, accelerations, and variables that provide continuous context, not just over a single frame e.g. a player’s off-the-ball run; the ball trajectory on a shot etc.</a:t>
            </a:r>
          </a:p>
          <a:p>
            <a:pPr marL="239395" indent="-239395"/>
            <a:endParaRPr lang="en-GB" sz="1000" dirty="0">
              <a:solidFill>
                <a:srgbClr val="0D0D0D"/>
              </a:solidFill>
            </a:endParaRPr>
          </a:p>
          <a:p>
            <a:pPr marL="239395" indent="-239395"/>
            <a:r>
              <a:rPr lang="en-GB" sz="1000" dirty="0">
                <a:solidFill>
                  <a:srgbClr val="0D0D0D"/>
                </a:solidFill>
              </a:rPr>
              <a:t>Data can provide tactical context from coordinate positions e.g. how many times is player X unmarked; where is the fullback when a transition occurs; provide another example of when event X occurred, etc.</a:t>
            </a:r>
          </a:p>
          <a:p>
            <a:pPr marL="239395" indent="-239395"/>
            <a:endParaRPr lang="en-GB" sz="1000" dirty="0">
              <a:solidFill>
                <a:srgbClr val="0D0D0D"/>
              </a:solidFill>
            </a:endParaRPr>
          </a:p>
          <a:p>
            <a:pPr marL="239395" indent="-239395"/>
            <a:r>
              <a:rPr lang="en-GB" sz="1000" dirty="0">
                <a:solidFill>
                  <a:srgbClr val="0D0D0D"/>
                </a:solidFill>
              </a:rPr>
              <a:t>Tracking data can be used to further enrich corresponding Event data to add further detail and specificity. In the recent StatsBomb 360 Event data, Event data will now include the positions of all players for a given event. Other example of data enrichment include through computer vision and Tracking data include:</a:t>
            </a:r>
          </a:p>
          <a:p>
            <a:pPr marL="527388" lvl="1" indent="-239395"/>
            <a:r>
              <a:rPr lang="en-GB" sz="1000" dirty="0">
                <a:solidFill>
                  <a:srgbClr val="0D0D0D"/>
                </a:solidFill>
              </a:rPr>
              <a:t>Is a pass under pressure? – distance based logic based on player in possession;</a:t>
            </a:r>
          </a:p>
          <a:p>
            <a:pPr marL="527388" lvl="1" indent="-239395"/>
            <a:r>
              <a:rPr lang="en-GB" sz="1000" dirty="0">
                <a:solidFill>
                  <a:srgbClr val="0D0D0D"/>
                </a:solidFill>
              </a:rPr>
              <a:t>What passing options did the player in possession have – can be calculated geometrically or more simply through rules-based logic such as no. teammates and opponents in front or behind a player; Improve on existing metrics such as ’Packing</a:t>
            </a:r>
            <a:r>
              <a:rPr lang="en-GB" sz="1000" baseline="30000" dirty="0">
                <a:solidFill>
                  <a:srgbClr val="0D0D0D"/>
                </a:solidFill>
              </a:rPr>
              <a:t>1</a:t>
            </a:r>
            <a:r>
              <a:rPr lang="en-GB" sz="1000" dirty="0">
                <a:solidFill>
                  <a:srgbClr val="0D0D0D"/>
                </a:solidFill>
              </a:rPr>
              <a:t>’ which is currently manually collected;</a:t>
            </a:r>
          </a:p>
          <a:p>
            <a:pPr marL="527388" lvl="1" indent="-239395"/>
            <a:r>
              <a:rPr lang="en-GB" sz="1000" dirty="0">
                <a:solidFill>
                  <a:srgbClr val="0D0D0D"/>
                </a:solidFill>
              </a:rPr>
              <a:t>Improved </a:t>
            </a:r>
            <a:r>
              <a:rPr lang="en-GB" sz="1000" dirty="0" err="1">
                <a:solidFill>
                  <a:srgbClr val="0D0D0D"/>
                </a:solidFill>
              </a:rPr>
              <a:t>xG</a:t>
            </a:r>
            <a:r>
              <a:rPr lang="en-GB" sz="1000" dirty="0">
                <a:solidFill>
                  <a:srgbClr val="0D0D0D"/>
                </a:solidFill>
              </a:rPr>
              <a:t> models to include defender and goalkeeper positions, pressure on the player in possession; and</a:t>
            </a:r>
          </a:p>
          <a:p>
            <a:pPr marL="527388" lvl="1" indent="-239395"/>
            <a:r>
              <a:rPr lang="en-GB" sz="1000" dirty="0">
                <a:solidFill>
                  <a:srgbClr val="0D0D0D"/>
                </a:solidFill>
              </a:rPr>
              <a:t>Improve on previously hard-to-analyse metrics such as goalkeeper performance e.g. positioning at the moment of the shot, percent of the goal covered, etc.</a:t>
            </a:r>
          </a:p>
          <a:p>
            <a:pPr marL="239395" indent="-239395"/>
            <a:endParaRPr lang="en-GB" sz="1000" dirty="0">
              <a:solidFill>
                <a:srgbClr val="0D0D0D"/>
              </a:solidFill>
            </a:endParaRPr>
          </a:p>
        </p:txBody>
      </p:sp>
      <p:sp>
        <p:nvSpPr>
          <p:cNvPr id="55" name="Text Placeholder 5">
            <a:extLst>
              <a:ext uri="{FF2B5EF4-FFF2-40B4-BE49-F238E27FC236}">
                <a16:creationId xmlns:a16="http://schemas.microsoft.com/office/drawing/2014/main" id="{D1CC339A-A436-EA48-A0F1-DB08A017F424}"/>
              </a:ext>
            </a:extLst>
          </p:cNvPr>
          <p:cNvSpPr txBox="1">
            <a:spLocks/>
          </p:cNvSpPr>
          <p:nvPr/>
        </p:nvSpPr>
        <p:spPr>
          <a:xfrm>
            <a:off x="6589059" y="1709734"/>
            <a:ext cx="5188697" cy="3886374"/>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239395" indent="-239395"/>
            <a:r>
              <a:rPr lang="en-GB" sz="1030" dirty="0">
                <a:solidFill>
                  <a:srgbClr val="0D0D0D"/>
                </a:solidFill>
              </a:rPr>
              <a:t>Size of the data – Event data is 10</a:t>
            </a:r>
            <a:r>
              <a:rPr lang="en-GB" sz="1030" baseline="30000" dirty="0">
                <a:solidFill>
                  <a:srgbClr val="0D0D0D"/>
                </a:solidFill>
              </a:rPr>
              <a:t>3 </a:t>
            </a:r>
            <a:r>
              <a:rPr lang="en-GB" sz="1030" dirty="0">
                <a:solidFill>
                  <a:srgbClr val="0D0D0D"/>
                </a:solidFill>
              </a:rPr>
              <a:t>rows. Tracking data is 10</a:t>
            </a:r>
            <a:r>
              <a:rPr lang="en-GB" sz="1030" baseline="30000" dirty="0">
                <a:solidFill>
                  <a:srgbClr val="0D0D0D"/>
                </a:solidFill>
              </a:rPr>
              <a:t>6</a:t>
            </a:r>
            <a:r>
              <a:rPr lang="en-GB" sz="1030" dirty="0">
                <a:solidFill>
                  <a:srgbClr val="0D0D0D"/>
                </a:solidFill>
              </a:rPr>
              <a:t> rows i.e. 95 mins (5,700 seconds) x 26 objects (22 players + 3 referees + ball) x 25 frames per second ≈ 3.7mil observations. This brings issues of both storing and processing the data.</a:t>
            </a:r>
          </a:p>
          <a:p>
            <a:pPr marL="239395" indent="-239395"/>
            <a:endParaRPr lang="en-GB" sz="1030" dirty="0">
              <a:solidFill>
                <a:srgbClr val="0D0D0D"/>
              </a:solidFill>
            </a:endParaRPr>
          </a:p>
          <a:p>
            <a:pPr marL="239395" indent="-239395"/>
            <a:r>
              <a:rPr lang="en-GB" sz="1030" dirty="0">
                <a:solidFill>
                  <a:srgbClr val="0D0D0D"/>
                </a:solidFill>
              </a:rPr>
              <a:t>Mathematically more complex to work with.</a:t>
            </a:r>
          </a:p>
          <a:p>
            <a:pPr marL="239395" indent="-239395"/>
            <a:endParaRPr lang="en-GB" sz="1030" dirty="0">
              <a:solidFill>
                <a:srgbClr val="0D0D0D"/>
              </a:solidFill>
            </a:endParaRPr>
          </a:p>
          <a:p>
            <a:pPr marL="239395" indent="-239395"/>
            <a:r>
              <a:rPr lang="en-GB" sz="1030" dirty="0">
                <a:solidFill>
                  <a:srgbClr val="0D0D0D"/>
                </a:solidFill>
              </a:rPr>
              <a:t>Despite being the state-of-the-art dataset, Tracking data is still missing significant datapoints including: body pose position (i.e. are they open to receive a pass), the spin of the ball (therefore need to build in uncertainties when determining ball trajectory).</a:t>
            </a:r>
          </a:p>
          <a:p>
            <a:pPr marL="239395" indent="-239395"/>
            <a:endParaRPr lang="en-GB" sz="1030" dirty="0">
              <a:solidFill>
                <a:srgbClr val="0D0D0D"/>
              </a:solidFill>
            </a:endParaRPr>
          </a:p>
          <a:p>
            <a:pPr marL="239395" indent="-239395"/>
            <a:r>
              <a:rPr lang="en-GB" sz="1030" dirty="0">
                <a:solidFill>
                  <a:srgbClr val="0D0D0D"/>
                </a:solidFill>
              </a:rPr>
              <a:t>Limited public work - recently changed with the Friends of Tracking initiative + public datasets released by </a:t>
            </a:r>
            <a:r>
              <a:rPr lang="en-GB" sz="1030" dirty="0" err="1">
                <a:solidFill>
                  <a:srgbClr val="0D0D0D"/>
                </a:solidFill>
              </a:rPr>
              <a:t>Metrica</a:t>
            </a:r>
            <a:r>
              <a:rPr lang="en-GB" sz="1030" dirty="0">
                <a:solidFill>
                  <a:srgbClr val="0D0D0D"/>
                </a:solidFill>
              </a:rPr>
              <a:t> Sports, </a:t>
            </a:r>
            <a:r>
              <a:rPr lang="en-GB" sz="1030" dirty="0" err="1">
                <a:solidFill>
                  <a:srgbClr val="0D0D0D"/>
                </a:solidFill>
              </a:rPr>
              <a:t>Signality</a:t>
            </a:r>
            <a:r>
              <a:rPr lang="en-GB" sz="1030" dirty="0">
                <a:solidFill>
                  <a:srgbClr val="0D0D0D"/>
                </a:solidFill>
              </a:rPr>
              <a:t>, and SkillCorner. However, nearly all public initiatives are presented in journals or conferences and are therefore less accessible and aimed at a different audience to most football practitioners.</a:t>
            </a:r>
          </a:p>
          <a:p>
            <a:pPr marL="239395" indent="-239395"/>
            <a:endParaRPr lang="en-GB" sz="1030" dirty="0">
              <a:solidFill>
                <a:srgbClr val="0D0D0D"/>
              </a:solidFill>
            </a:endParaRPr>
          </a:p>
          <a:p>
            <a:pPr marL="239395" indent="-239395"/>
            <a:r>
              <a:rPr lang="en-GB" sz="1030" dirty="0">
                <a:solidFill>
                  <a:srgbClr val="0D0D0D"/>
                </a:solidFill>
              </a:rPr>
              <a:t>Difficult to merge Tracking and Event data. Event data has imperfect timestamps. This is possible through a supervised modelling approached (requires properly annotated dataset) or a rules based logic approach (less accurate but easier to implement).</a:t>
            </a:r>
          </a:p>
          <a:p>
            <a:pPr marL="239395" indent="-239395"/>
            <a:endParaRPr lang="en-GB" sz="1030" dirty="0">
              <a:solidFill>
                <a:srgbClr val="0D0D0D"/>
              </a:solidFill>
            </a:endParaRPr>
          </a:p>
          <a:p>
            <a:pPr marL="239395" indent="-239395"/>
            <a:r>
              <a:rPr lang="en-GB" sz="1030" dirty="0">
                <a:solidFill>
                  <a:srgbClr val="0D0D0D"/>
                </a:solidFill>
              </a:rPr>
              <a:t>Difficult to query Tracking data as the data is continuous and the unlike the Event data, the rows continue simultaneously with 26 things at the same time. For example, it’s only possible to show all the passes if you’ve previous defined them.</a:t>
            </a:r>
          </a:p>
        </p:txBody>
      </p:sp>
      <p:sp>
        <p:nvSpPr>
          <p:cNvPr id="13" name="Diamond 12">
            <a:extLst>
              <a:ext uri="{FF2B5EF4-FFF2-40B4-BE49-F238E27FC236}">
                <a16:creationId xmlns:a16="http://schemas.microsoft.com/office/drawing/2014/main" id="{852FF25F-D110-7048-B2FE-D73B8EE10115}"/>
              </a:ext>
            </a:extLst>
          </p:cNvPr>
          <p:cNvSpPr/>
          <p:nvPr/>
        </p:nvSpPr>
        <p:spPr>
          <a:xfrm>
            <a:off x="11554691" y="233466"/>
            <a:ext cx="402527" cy="578726"/>
          </a:xfrm>
          <a:prstGeom prst="diamond">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779102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3" y="1391838"/>
            <a:ext cx="7478097" cy="4378768"/>
          </a:xfrm>
        </p:spPr>
        <p:txBody>
          <a:bodyPr lIns="0" tIns="0" rIns="0" bIns="0" anchor="t"/>
          <a:lstStyle/>
          <a:p>
            <a:pPr marL="0" indent="0">
              <a:buNone/>
            </a:pPr>
            <a:r>
              <a:rPr lang="en-GB" sz="1700" b="1" dirty="0">
                <a:solidFill>
                  <a:srgbClr val="00275E"/>
                </a:solidFill>
              </a:rPr>
              <a:t>What are Expected Goals (</a:t>
            </a:r>
            <a:r>
              <a:rPr lang="en-GB" sz="1700" b="1" dirty="0" err="1">
                <a:solidFill>
                  <a:srgbClr val="00275E"/>
                </a:solidFill>
              </a:rPr>
              <a:t>xG</a:t>
            </a:r>
            <a:r>
              <a:rPr lang="en-GB" sz="1700" b="1" dirty="0">
                <a:solidFill>
                  <a:srgbClr val="00275E"/>
                </a:solidFill>
              </a:rPr>
              <a:t>)?</a:t>
            </a:r>
          </a:p>
          <a:p>
            <a:pPr marL="0" indent="0">
              <a:buNone/>
            </a:pPr>
            <a:r>
              <a:rPr lang="en-GB" sz="1700" dirty="0">
                <a:solidFill>
                  <a:srgbClr val="262626"/>
                </a:solidFill>
              </a:rPr>
              <a:t>Background information about the proxy of choice for the Chance Quality Model. What is this </a:t>
            </a:r>
            <a:r>
              <a:rPr lang="en-GB" sz="1700" dirty="0" err="1">
                <a:solidFill>
                  <a:srgbClr val="262626"/>
                </a:solidFill>
              </a:rPr>
              <a:t>xG</a:t>
            </a:r>
            <a:r>
              <a:rPr lang="en-GB" sz="1700" dirty="0">
                <a:solidFill>
                  <a:srgbClr val="262626"/>
                </a:solidFill>
              </a:rPr>
              <a:t> metric and why has it made such a huge impact on football data analysis.</a:t>
            </a:r>
          </a:p>
          <a:p>
            <a:pPr marL="0" indent="0">
              <a:buNone/>
            </a:pPr>
            <a:endParaRPr lang="en-GB" sz="1700" b="1" dirty="0">
              <a:solidFill>
                <a:srgbClr val="00275E"/>
              </a:solidFill>
            </a:endParaRPr>
          </a:p>
          <a:p>
            <a:pPr marL="0" indent="0">
              <a:buNone/>
            </a:pPr>
            <a:r>
              <a:rPr lang="en-GB" sz="1700" b="1" dirty="0">
                <a:solidFill>
                  <a:srgbClr val="00275E"/>
                </a:solidFill>
              </a:rPr>
              <a:t>Data Engineering</a:t>
            </a:r>
          </a:p>
          <a:p>
            <a:pPr marL="0" indent="0">
              <a:buNone/>
            </a:pPr>
            <a:r>
              <a:rPr lang="en-GB" sz="1700" dirty="0">
                <a:solidFill>
                  <a:srgbClr val="262626"/>
                </a:solidFill>
              </a:rPr>
              <a:t>Reworking the dataset into a form ready for modeling including: converting the pitch coordinates to a standardised coordinate system, filtering the data for just Open Play goals, and cleaning attributes.</a:t>
            </a:r>
            <a:endParaRPr lang="en-GB" sz="1700" b="1" dirty="0">
              <a:solidFill>
                <a:srgbClr val="00275E"/>
              </a:solidFill>
            </a:endParaRPr>
          </a:p>
          <a:p>
            <a:pPr marL="0" indent="0">
              <a:buNone/>
            </a:pPr>
            <a:endParaRPr lang="en-GB" sz="1700" b="1" dirty="0">
              <a:solidFill>
                <a:srgbClr val="00275E"/>
              </a:solidFill>
            </a:endParaRPr>
          </a:p>
          <a:p>
            <a:pPr marL="0" indent="0">
              <a:buNone/>
            </a:pPr>
            <a:r>
              <a:rPr lang="en-GB" sz="1700" b="1" dirty="0">
                <a:solidFill>
                  <a:srgbClr val="00275E"/>
                </a:solidFill>
              </a:rPr>
              <a:t>Building a Chance Quality Model </a:t>
            </a:r>
            <a:r>
              <a:rPr lang="en-GB" sz="1700" b="1" i="1" dirty="0">
                <a:solidFill>
                  <a:srgbClr val="00275E"/>
                </a:solidFill>
              </a:rPr>
              <a:t>via</a:t>
            </a:r>
            <a:r>
              <a:rPr lang="en-GB" sz="1700" b="1" dirty="0">
                <a:solidFill>
                  <a:srgbClr val="00275E"/>
                </a:solidFill>
              </a:rPr>
              <a:t> the logic of Expected Goals</a:t>
            </a:r>
          </a:p>
          <a:p>
            <a:pPr marL="0" indent="0">
              <a:buNone/>
            </a:pPr>
            <a:r>
              <a:rPr lang="en-GB" sz="1700" dirty="0">
                <a:solidFill>
                  <a:srgbClr val="262626"/>
                </a:solidFill>
              </a:rPr>
              <a:t>A basic model to measure the likelihood of shots resulting in goals, steps include: exploratory data analysis (EDA) of the dataset, data engineering, model selection evaluation metric selection, outlier treatment, univariate and multivariate analysis with subsequent feature engineering, production of a final model, measurement of performance, and feature interpretation.</a:t>
            </a:r>
            <a:endParaRPr lang="en-GB" sz="1700" b="1" dirty="0">
              <a:solidFill>
                <a:srgbClr val="262626"/>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the Shots dataset, summarised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Chance Quality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61403"/>
            <a:ext cx="11417300" cy="277906"/>
          </a:xfrm>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683200"/>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19" name="Picture 18">
            <a:extLst>
              <a:ext uri="{FF2B5EF4-FFF2-40B4-BE49-F238E27FC236}">
                <a16:creationId xmlns:a16="http://schemas.microsoft.com/office/drawing/2014/main" id="{251A6653-26BB-EE4E-AF34-A2402A164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6886" y="1380872"/>
            <a:ext cx="2692908" cy="1346454"/>
          </a:xfrm>
          <a:prstGeom prst="rect">
            <a:avLst/>
          </a:prstGeom>
        </p:spPr>
      </p:pic>
      <p:sp>
        <p:nvSpPr>
          <p:cNvPr id="12" name="Oval 11">
            <a:extLst>
              <a:ext uri="{FF2B5EF4-FFF2-40B4-BE49-F238E27FC236}">
                <a16:creationId xmlns:a16="http://schemas.microsoft.com/office/drawing/2014/main" id="{471A9777-2756-1849-87B8-330CC46FB832}"/>
              </a:ext>
            </a:extLst>
          </p:cNvPr>
          <p:cNvSpPr/>
          <p:nvPr/>
        </p:nvSpPr>
        <p:spPr>
          <a:xfrm>
            <a:off x="382499" y="395812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6" name="Picture 15">
            <a:extLst>
              <a:ext uri="{FF2B5EF4-FFF2-40B4-BE49-F238E27FC236}">
                <a16:creationId xmlns:a16="http://schemas.microsoft.com/office/drawing/2014/main" id="{1FBC4FFF-B152-9141-BEB1-6C802EC78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7796" y="2802248"/>
            <a:ext cx="2271088" cy="1458142"/>
          </a:xfrm>
          <a:prstGeom prst="rect">
            <a:avLst/>
          </a:prstGeom>
        </p:spPr>
      </p:pic>
      <p:pic>
        <p:nvPicPr>
          <p:cNvPr id="10" name="Picture 9">
            <a:extLst>
              <a:ext uri="{FF2B5EF4-FFF2-40B4-BE49-F238E27FC236}">
                <a16:creationId xmlns:a16="http://schemas.microsoft.com/office/drawing/2014/main" id="{30B79318-F4D5-3844-B6A9-17F904779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2522" y="4381318"/>
            <a:ext cx="2687272" cy="1458142"/>
          </a:xfrm>
          <a:prstGeom prst="rect">
            <a:avLst/>
          </a:prstGeom>
        </p:spPr>
      </p:pic>
    </p:spTree>
    <p:extLst>
      <p:ext uri="{BB962C8B-B14F-4D97-AF65-F5344CB8AC3E}">
        <p14:creationId xmlns:p14="http://schemas.microsoft.com/office/powerpoint/2010/main" val="98014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55671"/>
            <a:ext cx="8109378" cy="4076179"/>
          </a:xfrm>
        </p:spPr>
        <p:txBody>
          <a:bodyPr lIns="0" tIns="0" rIns="0" bIns="0" anchor="t">
            <a:noAutofit/>
          </a:bodyPr>
          <a:lstStyle/>
          <a:p>
            <a:r>
              <a:rPr lang="en-GB" sz="1700" u="sng" dirty="0">
                <a:solidFill>
                  <a:srgbClr val="00275E"/>
                </a:solidFill>
                <a:hlinkClick r:id="rId3">
                  <a:extLst>
                    <a:ext uri="{A12FA001-AC4F-418D-AE19-62706E023703}">
                      <ahyp:hlinkClr xmlns:ahyp="http://schemas.microsoft.com/office/drawing/2018/hyperlinkcolor" val="tx"/>
                    </a:ext>
                  </a:extLst>
                </a:hlinkClick>
              </a:rPr>
              <a:t>‘Expected goals’</a:t>
            </a:r>
            <a:r>
              <a:rPr lang="en-GB" sz="1700" dirty="0">
                <a:solidFill>
                  <a:srgbClr val="0D0D0D"/>
                </a:solidFill>
              </a:rPr>
              <a:t>, aften abbreviated as '</a:t>
            </a:r>
            <a:r>
              <a:rPr lang="en-GB" sz="1700" dirty="0" err="1">
                <a:solidFill>
                  <a:srgbClr val="0D0D0D"/>
                </a:solidFill>
              </a:rPr>
              <a:t>xG</a:t>
            </a:r>
            <a:r>
              <a:rPr lang="en-GB" sz="1700" dirty="0">
                <a:solidFill>
                  <a:srgbClr val="0D0D0D"/>
                </a:solidFill>
              </a:rPr>
              <a:t>’, is the probability that a shot with defined state will, on average, result in a goal (Fig. A). This principle of </a:t>
            </a:r>
            <a:r>
              <a:rPr lang="en-GB" sz="1700" dirty="0" err="1">
                <a:solidFill>
                  <a:srgbClr val="0D0D0D"/>
                </a:solidFill>
              </a:rPr>
              <a:t>xG</a:t>
            </a:r>
            <a:r>
              <a:rPr lang="en-GB" sz="1700" dirty="0">
                <a:solidFill>
                  <a:srgbClr val="0D0D0D"/>
                </a:solidFill>
              </a:rPr>
              <a:t> is what is used to create the CQM.</a:t>
            </a:r>
          </a:p>
          <a:p>
            <a:endParaRPr lang="en-GB" sz="1700" dirty="0">
              <a:solidFill>
                <a:srgbClr val="0D0D0D"/>
              </a:solidFill>
            </a:endParaRPr>
          </a:p>
          <a:p>
            <a:r>
              <a:rPr lang="en-GB" sz="1700" dirty="0">
                <a:solidFill>
                  <a:srgbClr val="0D0D0D"/>
                </a:solidFill>
              </a:rPr>
              <a:t>Shots in matches are rare and goals are even rarer! On average, each team shoots 12 times per matches (0.4% of a 3,000 Event dataset) resulting in 2.66 goals (Fig. B).</a:t>
            </a:r>
          </a:p>
          <a:p>
            <a:endParaRPr lang="en-GB" sz="1700" dirty="0">
              <a:solidFill>
                <a:srgbClr val="0D0D0D"/>
              </a:solidFill>
            </a:endParaRPr>
          </a:p>
          <a:p>
            <a:r>
              <a:rPr lang="en-GB" sz="1700" dirty="0" err="1">
                <a:solidFill>
                  <a:srgbClr val="0D0D0D"/>
                </a:solidFill>
              </a:rPr>
              <a:t>xG</a:t>
            </a:r>
            <a:r>
              <a:rPr lang="en-GB" sz="1700" dirty="0">
                <a:solidFill>
                  <a:srgbClr val="0D0D0D"/>
                </a:solidFill>
              </a:rPr>
              <a:t> allow analysts and statisticians to look an all shots, which happen around ten times as many times as the goals themselves, making for a much better predictor of goals scored by a team in the medium term.</a:t>
            </a:r>
          </a:p>
          <a:p>
            <a:endParaRPr lang="en-GB" sz="1700" dirty="0">
              <a:solidFill>
                <a:srgbClr val="0D0D0D"/>
              </a:solidFill>
            </a:endParaRPr>
          </a:p>
          <a:p>
            <a:r>
              <a:rPr lang="en-GB" sz="1700" dirty="0" err="1">
                <a:solidFill>
                  <a:srgbClr val="0D0D0D"/>
                </a:solidFill>
              </a:rPr>
              <a:t>xG</a:t>
            </a:r>
            <a:r>
              <a:rPr lang="en-GB" sz="1700" dirty="0">
                <a:solidFill>
                  <a:srgbClr val="0D0D0D"/>
                </a:solidFill>
              </a:rPr>
              <a:t> can be used to make smarter decisions on recruitment, tactics, and strategy. For example, when recruiting a striker in good form, </a:t>
            </a:r>
            <a:r>
              <a:rPr lang="en-GB" sz="1700" dirty="0" err="1">
                <a:solidFill>
                  <a:srgbClr val="0D0D0D"/>
                </a:solidFill>
              </a:rPr>
              <a:t>xG</a:t>
            </a:r>
            <a:r>
              <a:rPr lang="en-GB" sz="1700" dirty="0">
                <a:solidFill>
                  <a:srgbClr val="0D0D0D"/>
                </a:solidFill>
              </a:rPr>
              <a:t> can be used to see if the player is over- performing or is in fact taking the chances that would be expected.</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Arguably the most important metric in football analytics so far – Expected Goals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520397" cy="545662"/>
          </a:xfrm>
        </p:spPr>
        <p:txBody>
          <a:bodyPr/>
          <a:lstStyle/>
          <a:p>
            <a:pPr>
              <a:defRPr/>
            </a:pPr>
            <a:r>
              <a:rPr lang="en-GB" sz="2800" dirty="0">
                <a:solidFill>
                  <a:srgbClr val="28A0D3"/>
                </a:solidFill>
              </a:rPr>
              <a:t>What are Expected Goals and </a:t>
            </a:r>
            <a:r>
              <a:rPr lang="en-GB" sz="2800" u="sng" dirty="0">
                <a:solidFill>
                  <a:srgbClr val="28A0D3"/>
                </a:solidFill>
              </a:rPr>
              <a:t>Why</a:t>
            </a:r>
            <a:r>
              <a:rPr lang="en-GB" sz="2800" dirty="0">
                <a:solidFill>
                  <a:srgbClr val="28A0D3"/>
                </a:solidFill>
              </a:rPr>
              <a:t> is this an Important Metric?</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270644"/>
            <a:ext cx="11417300" cy="877478"/>
          </a:xfrm>
        </p:spPr>
        <p:txBody>
          <a:bodyPr/>
          <a:lstStyle/>
          <a:p>
            <a:r>
              <a:rPr lang="en-GB" sz="900" dirty="0"/>
              <a:t>Definition of Expected Goals derived from </a:t>
            </a:r>
            <a:r>
              <a:rPr lang="en-GB" sz="900" dirty="0">
                <a:hlinkClick r:id="rId4"/>
              </a:rPr>
              <a:t>Laurie Shaw</a:t>
            </a:r>
            <a:r>
              <a:rPr lang="en-GB" sz="900" dirty="0"/>
              <a:t>’s article: Bodies on the Line: Quantifying how defenders affect chances: </a:t>
            </a:r>
            <a:r>
              <a:rPr lang="en-GB" sz="900" dirty="0">
                <a:hlinkClick r:id="rId5"/>
              </a:rPr>
              <a:t>http://eightyfivepoints.blogspot.com/2017/09/bodies-on-line-quantifying-how.html</a:t>
            </a:r>
            <a:r>
              <a:rPr lang="en-GB" sz="900" dirty="0"/>
              <a:t>.</a:t>
            </a:r>
          </a:p>
          <a:p>
            <a:r>
              <a:rPr lang="en-US" sz="900" dirty="0"/>
              <a:t>Expected Goals images taken from both </a:t>
            </a:r>
            <a:r>
              <a:rPr lang="en-US" sz="900" dirty="0">
                <a:hlinkClick r:id="rId6"/>
              </a:rPr>
              <a:t>David Sumpter</a:t>
            </a:r>
            <a:r>
              <a:rPr lang="en-US" sz="900" dirty="0"/>
              <a:t>’s Friend of Tracking lesson: ‘</a:t>
            </a:r>
            <a:r>
              <a:rPr lang="en-GB" sz="900" dirty="0"/>
              <a:t>How to Build An Expected Goals Model 1: Data and Model (</a:t>
            </a:r>
            <a:r>
              <a:rPr lang="en-US" sz="900" dirty="0">
                <a:hlinkClick r:id="rId7"/>
              </a:rPr>
              <a:t>https://www.youtube.com/watch?v=bpjLyFyLlXs</a:t>
            </a:r>
            <a:r>
              <a:rPr lang="en-US" sz="900" dirty="0"/>
              <a:t>) and his book </a:t>
            </a:r>
            <a:r>
              <a:rPr lang="en-US" sz="900" dirty="0" err="1"/>
              <a:t>Soccermatics</a:t>
            </a:r>
            <a:r>
              <a:rPr lang="en-US" sz="900" dirty="0"/>
              <a:t>.</a:t>
            </a:r>
            <a:endParaRPr lang="en-GB" sz="900" dirty="0"/>
          </a:p>
          <a:p>
            <a:r>
              <a:rPr lang="en-US" sz="900" dirty="0"/>
              <a:t>Visualisation of the number of shots in a game taken from </a:t>
            </a:r>
            <a:r>
              <a:rPr lang="en-US" sz="900" dirty="0">
                <a:hlinkClick r:id="rId8"/>
              </a:rPr>
              <a:t>Lotte </a:t>
            </a:r>
            <a:r>
              <a:rPr lang="en-US" sz="900" dirty="0" err="1">
                <a:hlinkClick r:id="rId8"/>
              </a:rPr>
              <a:t>Bransen</a:t>
            </a:r>
            <a:r>
              <a:rPr lang="en-US" sz="900" dirty="0"/>
              <a:t> and </a:t>
            </a:r>
            <a:r>
              <a:rPr lang="en-US" sz="900" dirty="0">
                <a:hlinkClick r:id="rId9"/>
              </a:rPr>
              <a:t>Jan Van </a:t>
            </a:r>
            <a:r>
              <a:rPr lang="en-US" sz="900" dirty="0" err="1">
                <a:hlinkClick r:id="rId9"/>
              </a:rPr>
              <a:t>Haaren</a:t>
            </a:r>
            <a:r>
              <a:rPr lang="en-US" sz="900" dirty="0" err="1"/>
              <a:t>’s</a:t>
            </a:r>
            <a:r>
              <a:rPr lang="en-US" sz="900" dirty="0"/>
              <a:t> talk ‘How to find the next Frankie de Jong’ for Friends of Tracking: </a:t>
            </a:r>
            <a:r>
              <a:rPr lang="en-US" sz="900" dirty="0">
                <a:hlinkClick r:id="rId10"/>
              </a:rPr>
              <a:t>https://www.youtube.com/watch?v=w0LX-2UgyXU</a:t>
            </a:r>
            <a:r>
              <a:rPr lang="en-US" sz="900" dirty="0"/>
              <a:t>.</a:t>
            </a:r>
          </a:p>
          <a:p>
            <a:r>
              <a:rPr lang="en-US" sz="900" dirty="0"/>
              <a:t>Statistics taken from chapter two of The Numbers Game by </a:t>
            </a:r>
            <a:r>
              <a:rPr lang="en-US" sz="900" dirty="0">
                <a:hlinkClick r:id="rId11"/>
              </a:rPr>
              <a:t>Chris Anderson</a:t>
            </a:r>
            <a:r>
              <a:rPr lang="en-US" sz="900" dirty="0"/>
              <a:t> and </a:t>
            </a:r>
            <a:r>
              <a:rPr lang="en-US" sz="900" dirty="0">
                <a:hlinkClick r:id="rId12"/>
              </a:rPr>
              <a:t>David Sally</a:t>
            </a:r>
            <a:r>
              <a:rPr lang="en-US" sz="900" dirty="0"/>
              <a:t> and </a:t>
            </a:r>
            <a:r>
              <a:rPr lang="en-US" sz="900" dirty="0" err="1"/>
              <a:t>Soccermatics</a:t>
            </a:r>
            <a:r>
              <a:rPr lang="en-US" sz="900" dirty="0"/>
              <a:t> by </a:t>
            </a:r>
            <a:r>
              <a:rPr lang="en-US" sz="900" dirty="0">
                <a:hlinkClick r:id="rId6"/>
              </a:rPr>
              <a:t>David Sumpter</a:t>
            </a:r>
            <a:r>
              <a:rPr lang="en-US" sz="900" dirty="0"/>
              <a:t>.</a:t>
            </a:r>
          </a:p>
          <a:p>
            <a:r>
              <a:rPr lang="en-GB" sz="900" dirty="0"/>
              <a:t>Notebook to create the Chance Quality Model from the shots data: </a:t>
            </a:r>
            <a:r>
              <a:rPr lang="en-GB" sz="900" dirty="0">
                <a:hlinkClick r:id="rId13"/>
              </a:rPr>
              <a:t>https://github.com/eddwebster/mcfc_submission/blob/main/notebooks/chance_quality_modelling/Creating%20a%20Chance%20Quality%20Model%20from%20Shots%20Data.ipynb</a:t>
            </a:r>
            <a:r>
              <a:rPr lang="en-GB" sz="900" dirty="0"/>
              <a:t> </a:t>
            </a:r>
            <a:endParaRPr lang="en-US" sz="900" dirty="0"/>
          </a:p>
        </p:txBody>
      </p:sp>
      <p:pic>
        <p:nvPicPr>
          <p:cNvPr id="4" name="Picture 3">
            <a:extLst>
              <a:ext uri="{FF2B5EF4-FFF2-40B4-BE49-F238E27FC236}">
                <a16:creationId xmlns:a16="http://schemas.microsoft.com/office/drawing/2014/main" id="{50E894FC-1934-E04F-9570-CA0C33A270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82172" y="1194464"/>
            <a:ext cx="3186861" cy="1593431"/>
          </a:xfrm>
          <a:prstGeom prst="rect">
            <a:avLst/>
          </a:prstGeom>
        </p:spPr>
      </p:pic>
      <p:pic>
        <p:nvPicPr>
          <p:cNvPr id="12" name="Picture 11">
            <a:extLst>
              <a:ext uri="{FF2B5EF4-FFF2-40B4-BE49-F238E27FC236}">
                <a16:creationId xmlns:a16="http://schemas.microsoft.com/office/drawing/2014/main" id="{448D2AAA-6B46-2E41-8851-C68B552629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82173" y="2920202"/>
            <a:ext cx="3186861" cy="2350442"/>
          </a:xfrm>
          <a:prstGeom prst="rect">
            <a:avLst/>
          </a:prstGeom>
        </p:spPr>
      </p:pic>
      <p:sp>
        <p:nvSpPr>
          <p:cNvPr id="9" name="TextBox 8">
            <a:extLst>
              <a:ext uri="{FF2B5EF4-FFF2-40B4-BE49-F238E27FC236}">
                <a16:creationId xmlns:a16="http://schemas.microsoft.com/office/drawing/2014/main" id="{96E2DF75-EEFF-CC4C-9AD8-5BD26096ED66}"/>
              </a:ext>
            </a:extLst>
          </p:cNvPr>
          <p:cNvSpPr txBox="1"/>
          <p:nvPr/>
        </p:nvSpPr>
        <p:spPr>
          <a:xfrm>
            <a:off x="8400991" y="1125668"/>
            <a:ext cx="440273" cy="369332"/>
          </a:xfrm>
          <a:prstGeom prst="rect">
            <a:avLst/>
          </a:prstGeom>
          <a:noFill/>
        </p:spPr>
        <p:txBody>
          <a:bodyPr wrap="square" rtlCol="0">
            <a:spAutoFit/>
          </a:bodyPr>
          <a:lstStyle/>
          <a:p>
            <a:pPr algn="ctr"/>
            <a:r>
              <a:rPr lang="en-US" b="1" dirty="0">
                <a:solidFill>
                  <a:srgbClr val="00275E"/>
                </a:solidFill>
              </a:rPr>
              <a:t>A</a:t>
            </a:r>
          </a:p>
        </p:txBody>
      </p:sp>
      <p:sp>
        <p:nvSpPr>
          <p:cNvPr id="10" name="TextBox 9">
            <a:extLst>
              <a:ext uri="{FF2B5EF4-FFF2-40B4-BE49-F238E27FC236}">
                <a16:creationId xmlns:a16="http://schemas.microsoft.com/office/drawing/2014/main" id="{B056EFB0-D123-A544-BD13-8CDB7FF6911C}"/>
              </a:ext>
            </a:extLst>
          </p:cNvPr>
          <p:cNvSpPr txBox="1"/>
          <p:nvPr/>
        </p:nvSpPr>
        <p:spPr>
          <a:xfrm>
            <a:off x="8400991" y="2863221"/>
            <a:ext cx="440273" cy="369332"/>
          </a:xfrm>
          <a:prstGeom prst="rect">
            <a:avLst/>
          </a:prstGeom>
          <a:noFill/>
        </p:spPr>
        <p:txBody>
          <a:bodyPr wrap="square" rtlCol="0">
            <a:spAutoFit/>
          </a:bodyPr>
          <a:lstStyle/>
          <a:p>
            <a:pPr algn="ctr"/>
            <a:r>
              <a:rPr lang="en-US" b="1" dirty="0">
                <a:solidFill>
                  <a:srgbClr val="00275E"/>
                </a:solidFill>
              </a:rPr>
              <a:t>B</a:t>
            </a:r>
          </a:p>
        </p:txBody>
      </p:sp>
    </p:spTree>
    <p:extLst>
      <p:ext uri="{BB962C8B-B14F-4D97-AF65-F5344CB8AC3E}">
        <p14:creationId xmlns:p14="http://schemas.microsoft.com/office/powerpoint/2010/main" val="177069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5603317" cy="4423962"/>
          </a:xfrm>
        </p:spPr>
        <p:txBody>
          <a:bodyPr lIns="0" tIns="0" rIns="0" bIns="0" anchor="t">
            <a:noAutofit/>
          </a:bodyPr>
          <a:lstStyle/>
          <a:p>
            <a:r>
              <a:rPr lang="en-GB" sz="1400" dirty="0">
                <a:solidFill>
                  <a:srgbClr val="0D0D0D"/>
                </a:solidFill>
              </a:rPr>
              <a:t>The shots DataFrame contains 10,925 shots (Fig. A) and 1,374 goals (12.6%) (Fig. B)</a:t>
            </a:r>
          </a:p>
          <a:p>
            <a:endParaRPr lang="en-GB" sz="1400" dirty="0">
              <a:solidFill>
                <a:srgbClr val="0D0D0D"/>
              </a:solidFill>
            </a:endParaRPr>
          </a:p>
          <a:p>
            <a:r>
              <a:rPr lang="en-GB" sz="1400" dirty="0">
                <a:solidFill>
                  <a:srgbClr val="0D0D0D"/>
                </a:solidFill>
              </a:rPr>
              <a:t>The key features available:</a:t>
            </a:r>
          </a:p>
          <a:p>
            <a:pPr lvl="1"/>
            <a:r>
              <a:rPr lang="en-GB" sz="1400" u="sng" dirty="0">
                <a:solidFill>
                  <a:srgbClr val="0D0D0D"/>
                </a:solidFill>
              </a:rPr>
              <a:t>X and Y coordinates</a:t>
            </a:r>
            <a:r>
              <a:rPr lang="en-GB" sz="1400" i="1" dirty="0">
                <a:solidFill>
                  <a:srgbClr val="0D0D0D"/>
                </a:solidFill>
              </a:rPr>
              <a:t> </a:t>
            </a:r>
            <a:r>
              <a:rPr lang="en-GB" sz="1400" dirty="0">
                <a:solidFill>
                  <a:srgbClr val="0D0D0D"/>
                </a:solidFill>
              </a:rPr>
              <a:t>of the shot.</a:t>
            </a:r>
          </a:p>
          <a:p>
            <a:pPr lvl="1"/>
            <a:r>
              <a:rPr lang="en-GB" sz="1400" dirty="0">
                <a:solidFill>
                  <a:srgbClr val="0D0D0D"/>
                </a:solidFill>
              </a:rPr>
              <a:t>The </a:t>
            </a:r>
            <a:r>
              <a:rPr lang="en-GB" sz="1400" u="sng" dirty="0">
                <a:solidFill>
                  <a:srgbClr val="0D0D0D"/>
                </a:solidFill>
              </a:rPr>
              <a:t>Play Type</a:t>
            </a:r>
            <a:r>
              <a:rPr lang="en-GB" sz="1400" dirty="0">
                <a:solidFill>
                  <a:srgbClr val="0D0D0D"/>
                </a:solidFill>
              </a:rPr>
              <a:t> i.e. the game situation in which the shot was taken (open play, penalty, direct free kick, direct from a corner);</a:t>
            </a:r>
          </a:p>
          <a:p>
            <a:pPr lvl="1"/>
            <a:r>
              <a:rPr lang="en-GB" sz="1400" dirty="0">
                <a:solidFill>
                  <a:srgbClr val="0D0D0D"/>
                </a:solidFill>
              </a:rPr>
              <a:t>The </a:t>
            </a:r>
            <a:r>
              <a:rPr lang="en-GB" sz="1400" u="sng" dirty="0">
                <a:solidFill>
                  <a:srgbClr val="0D0D0D"/>
                </a:solidFill>
              </a:rPr>
              <a:t>Body Part</a:t>
            </a:r>
            <a:r>
              <a:rPr lang="en-GB" sz="1400" dirty="0">
                <a:solidFill>
                  <a:srgbClr val="0D0D0D"/>
                </a:solidFill>
              </a:rPr>
              <a:t> which shot was taken (left foot, right foot, head, other);</a:t>
            </a:r>
          </a:p>
          <a:p>
            <a:pPr lvl="1"/>
            <a:r>
              <a:rPr lang="en-GB" sz="1400" dirty="0">
                <a:solidFill>
                  <a:srgbClr val="0D0D0D"/>
                </a:solidFill>
              </a:rPr>
              <a:t>The </a:t>
            </a:r>
            <a:r>
              <a:rPr lang="en-GB" sz="1400" u="sng" dirty="0">
                <a:solidFill>
                  <a:srgbClr val="0D0D0D"/>
                </a:solidFill>
              </a:rPr>
              <a:t>No. of Intervening Opponents and Teammates</a:t>
            </a:r>
            <a:r>
              <a:rPr lang="en-GB" sz="1400" dirty="0">
                <a:solidFill>
                  <a:srgbClr val="0D0D0D"/>
                </a:solidFill>
              </a:rPr>
              <a:t> i.e. the number of players that were obscuring the goal at the instant of the shot (from the perspective of the shot-taker);</a:t>
            </a:r>
          </a:p>
          <a:p>
            <a:pPr lvl="1"/>
            <a:r>
              <a:rPr lang="en-GB" sz="1400" dirty="0">
                <a:solidFill>
                  <a:srgbClr val="0D0D0D"/>
                </a:solidFill>
              </a:rPr>
              <a:t>The </a:t>
            </a:r>
            <a:r>
              <a:rPr lang="en-GB" sz="1400" u="sng" dirty="0">
                <a:solidFill>
                  <a:srgbClr val="0D0D0D"/>
                </a:solidFill>
              </a:rPr>
              <a:t>Interference of the Shooter</a:t>
            </a:r>
            <a:r>
              <a:rPr lang="en-GB" sz="1400" dirty="0">
                <a:solidFill>
                  <a:srgbClr val="0D0D0D"/>
                </a:solidFill>
              </a:rPr>
              <a:t> i.e. the pressure the shot-taker is experiencing from defenders (Low - no or minimal interference, Medium - a single defender was in close proximity to the shot-taker; High - multiple defenders in close proximity and interfering with the shot); and</a:t>
            </a:r>
          </a:p>
          <a:p>
            <a:pPr lvl="1"/>
            <a:r>
              <a:rPr lang="en-GB" sz="1400" dirty="0">
                <a:solidFill>
                  <a:srgbClr val="0D0D0D"/>
                </a:solidFill>
              </a:rPr>
              <a:t>The shot </a:t>
            </a:r>
            <a:r>
              <a:rPr lang="en-GB" sz="1400" u="sng" dirty="0">
                <a:solidFill>
                  <a:srgbClr val="0D0D0D"/>
                </a:solidFill>
              </a:rPr>
              <a:t>Outcome</a:t>
            </a:r>
            <a:r>
              <a:rPr lang="en-GB" sz="1400" dirty="0">
                <a:solidFill>
                  <a:srgbClr val="0D0D0D"/>
                </a:solidFill>
              </a:rPr>
              <a:t> i.e. the result of the shot- (blocked, missed, goal frame (post or bar), saved, goal or own goal.</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523158" cy="270933"/>
          </a:xfrm>
        </p:spPr>
        <p:txBody>
          <a:bodyPr/>
          <a:lstStyle/>
          <a:p>
            <a:pPr lvl="0">
              <a:defRPr/>
            </a:pPr>
            <a:r>
              <a:rPr lang="en-GB" sz="1800" dirty="0">
                <a:solidFill>
                  <a:srgbClr val="00275E"/>
                </a:solidFill>
              </a:rPr>
              <a:t>Information about the provided Shots dataset of just under 11,000 shots used to train the CQM</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Exploratory Data Analysis of the Raw Dataset</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Full details of the dataset can be found in the provided documentation, </a:t>
            </a:r>
            <a:r>
              <a:rPr lang="en-GB" sz="900" dirty="0" err="1"/>
              <a:t>ShotData.txt</a:t>
            </a:r>
            <a:r>
              <a:rPr lang="en-GB" sz="900" dirty="0"/>
              <a:t>: </a:t>
            </a:r>
            <a:r>
              <a:rPr lang="en-GB" sz="900" dirty="0">
                <a:hlinkClick r:id="rId3"/>
              </a:rPr>
              <a:t>https://github.com/eddwebster/mcfc_submission/blob/main/documentation/shots/ShotData.txt</a:t>
            </a:r>
            <a:r>
              <a:rPr lang="en-GB" sz="900" dirty="0"/>
              <a:t> </a:t>
            </a:r>
          </a:p>
        </p:txBody>
      </p:sp>
      <p:pic>
        <p:nvPicPr>
          <p:cNvPr id="4" name="Picture 3">
            <a:extLst>
              <a:ext uri="{FF2B5EF4-FFF2-40B4-BE49-F238E27FC236}">
                <a16:creationId xmlns:a16="http://schemas.microsoft.com/office/drawing/2014/main" id="{3BB3E6ED-2861-8A4B-8187-610969CAE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672273" y="2261206"/>
            <a:ext cx="4096480" cy="2701933"/>
          </a:xfrm>
          <a:prstGeom prst="rect">
            <a:avLst/>
          </a:prstGeom>
        </p:spPr>
      </p:pic>
      <p:pic>
        <p:nvPicPr>
          <p:cNvPr id="10" name="Picture 9">
            <a:extLst>
              <a:ext uri="{FF2B5EF4-FFF2-40B4-BE49-F238E27FC236}">
                <a16:creationId xmlns:a16="http://schemas.microsoft.com/office/drawing/2014/main" id="{4A25EF32-7878-4045-9046-30E420360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674470" y="2245620"/>
            <a:ext cx="4077803" cy="2701934"/>
          </a:xfrm>
          <a:prstGeom prst="rect">
            <a:avLst/>
          </a:prstGeom>
        </p:spPr>
      </p:pic>
      <p:sp>
        <p:nvSpPr>
          <p:cNvPr id="12" name="TextBox 11">
            <a:extLst>
              <a:ext uri="{FF2B5EF4-FFF2-40B4-BE49-F238E27FC236}">
                <a16:creationId xmlns:a16="http://schemas.microsoft.com/office/drawing/2014/main" id="{B45A396C-6578-4F47-B3E6-102FDF9F669A}"/>
              </a:ext>
            </a:extLst>
          </p:cNvPr>
          <p:cNvSpPr txBox="1"/>
          <p:nvPr/>
        </p:nvSpPr>
        <p:spPr>
          <a:xfrm>
            <a:off x="6362403" y="5635489"/>
            <a:ext cx="2701935" cy="230832"/>
          </a:xfrm>
          <a:prstGeom prst="rect">
            <a:avLst/>
          </a:prstGeom>
          <a:noFill/>
        </p:spPr>
        <p:txBody>
          <a:bodyPr wrap="square" rtlCol="0">
            <a:spAutoFit/>
          </a:bodyPr>
          <a:lstStyle/>
          <a:p>
            <a:r>
              <a:rPr lang="en-US" sz="900" b="1" dirty="0">
                <a:solidFill>
                  <a:srgbClr val="00275E"/>
                </a:solidFill>
              </a:rPr>
              <a:t>Fig. A: All shots in the dataset.</a:t>
            </a:r>
          </a:p>
        </p:txBody>
      </p:sp>
      <p:sp>
        <p:nvSpPr>
          <p:cNvPr id="13" name="TextBox 12">
            <a:extLst>
              <a:ext uri="{FF2B5EF4-FFF2-40B4-BE49-F238E27FC236}">
                <a16:creationId xmlns:a16="http://schemas.microsoft.com/office/drawing/2014/main" id="{5D7FBC55-BA8E-7B4F-A99A-8957236BBD2A}"/>
              </a:ext>
            </a:extLst>
          </p:cNvPr>
          <p:cNvSpPr txBox="1"/>
          <p:nvPr/>
        </p:nvSpPr>
        <p:spPr>
          <a:xfrm>
            <a:off x="5923197" y="1561005"/>
            <a:ext cx="440273" cy="338554"/>
          </a:xfrm>
          <a:prstGeom prst="rect">
            <a:avLst/>
          </a:prstGeom>
          <a:noFill/>
        </p:spPr>
        <p:txBody>
          <a:bodyPr wrap="square" rtlCol="0">
            <a:spAutoFit/>
          </a:bodyPr>
          <a:lstStyle/>
          <a:p>
            <a:pPr algn="ctr"/>
            <a:r>
              <a:rPr lang="en-US" sz="1600" b="1" dirty="0">
                <a:solidFill>
                  <a:srgbClr val="00275E"/>
                </a:solidFill>
              </a:rPr>
              <a:t>A</a:t>
            </a:r>
          </a:p>
        </p:txBody>
      </p:sp>
      <p:sp>
        <p:nvSpPr>
          <p:cNvPr id="14" name="TextBox 13">
            <a:extLst>
              <a:ext uri="{FF2B5EF4-FFF2-40B4-BE49-F238E27FC236}">
                <a16:creationId xmlns:a16="http://schemas.microsoft.com/office/drawing/2014/main" id="{0CFF9305-82F5-F643-8F85-1AFA4C72283C}"/>
              </a:ext>
            </a:extLst>
          </p:cNvPr>
          <p:cNvSpPr txBox="1"/>
          <p:nvPr/>
        </p:nvSpPr>
        <p:spPr>
          <a:xfrm>
            <a:off x="6362403" y="1148703"/>
            <a:ext cx="5709077" cy="369332"/>
          </a:xfrm>
          <a:prstGeom prst="rect">
            <a:avLst/>
          </a:prstGeom>
          <a:noFill/>
        </p:spPr>
        <p:txBody>
          <a:bodyPr wrap="square" rtlCol="0">
            <a:spAutoFit/>
          </a:bodyPr>
          <a:lstStyle/>
          <a:p>
            <a:pPr algn="ctr"/>
            <a:r>
              <a:rPr lang="en-US" b="1" dirty="0">
                <a:solidFill>
                  <a:srgbClr val="00275E"/>
                </a:solidFill>
              </a:rPr>
              <a:t>&lt; 11,000 Shots in the Dataset</a:t>
            </a:r>
          </a:p>
        </p:txBody>
      </p:sp>
      <p:sp>
        <p:nvSpPr>
          <p:cNvPr id="15" name="TextBox 14">
            <a:extLst>
              <a:ext uri="{FF2B5EF4-FFF2-40B4-BE49-F238E27FC236}">
                <a16:creationId xmlns:a16="http://schemas.microsoft.com/office/drawing/2014/main" id="{B16FB3BB-3CF9-9447-9FF6-2BE78BF7E4F5}"/>
              </a:ext>
            </a:extLst>
          </p:cNvPr>
          <p:cNvSpPr txBox="1"/>
          <p:nvPr/>
        </p:nvSpPr>
        <p:spPr>
          <a:xfrm>
            <a:off x="9369545" y="5635489"/>
            <a:ext cx="2701935" cy="230832"/>
          </a:xfrm>
          <a:prstGeom prst="rect">
            <a:avLst/>
          </a:prstGeom>
          <a:noFill/>
        </p:spPr>
        <p:txBody>
          <a:bodyPr wrap="square" rtlCol="0">
            <a:spAutoFit/>
          </a:bodyPr>
          <a:lstStyle/>
          <a:p>
            <a:r>
              <a:rPr lang="en-US" sz="900" b="1" dirty="0">
                <a:solidFill>
                  <a:srgbClr val="00275E"/>
                </a:solidFill>
              </a:rPr>
              <a:t>Fig. B: All goals in the dataset.</a:t>
            </a:r>
          </a:p>
        </p:txBody>
      </p:sp>
      <p:sp>
        <p:nvSpPr>
          <p:cNvPr id="16" name="TextBox 15">
            <a:extLst>
              <a:ext uri="{FF2B5EF4-FFF2-40B4-BE49-F238E27FC236}">
                <a16:creationId xmlns:a16="http://schemas.microsoft.com/office/drawing/2014/main" id="{0491997C-94FD-E74E-BC48-1825701BD950}"/>
              </a:ext>
            </a:extLst>
          </p:cNvPr>
          <p:cNvSpPr txBox="1"/>
          <p:nvPr/>
        </p:nvSpPr>
        <p:spPr>
          <a:xfrm>
            <a:off x="8995802" y="1557685"/>
            <a:ext cx="440273" cy="338554"/>
          </a:xfrm>
          <a:prstGeom prst="rect">
            <a:avLst/>
          </a:prstGeom>
          <a:noFill/>
        </p:spPr>
        <p:txBody>
          <a:bodyPr wrap="square" rtlCol="0">
            <a:spAutoFit/>
          </a:bodyPr>
          <a:lstStyle/>
          <a:p>
            <a:pPr algn="ctr"/>
            <a:r>
              <a:rPr lang="en-US" sz="1600" b="1" dirty="0">
                <a:solidFill>
                  <a:srgbClr val="00275E"/>
                </a:solidFill>
              </a:rPr>
              <a:t>B</a:t>
            </a:r>
          </a:p>
        </p:txBody>
      </p:sp>
    </p:spTree>
    <p:extLst>
      <p:ext uri="{BB962C8B-B14F-4D97-AF65-F5344CB8AC3E}">
        <p14:creationId xmlns:p14="http://schemas.microsoft.com/office/powerpoint/2010/main" val="3927388163"/>
      </p:ext>
    </p:extLst>
  </p:cSld>
  <p:clrMapOvr>
    <a:masterClrMapping/>
  </p:clrMapOvr>
</p:sld>
</file>

<file path=ppt/theme/theme1.xml><?xml version="1.0" encoding="utf-8"?>
<a:theme xmlns:a="http://schemas.openxmlformats.org/drawingml/2006/main" name="City_Football_Powerpoint_Widescreen_MAIN">
  <a:themeElements>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solidFill>
            <a:schemeClr val="bg1">
              <a:lumMod val="65000"/>
            </a:schemeClr>
          </a:solidFill>
        </a:ln>
        <a:effectLst/>
      </a:spPr>
      <a:bodyPr lIns="36000" tIns="36000" rIns="36000" bIns="36000" rtlCol="0" anchor="ctr"/>
      <a:lstStyle>
        <a:defPPr algn="ctr">
          <a:defRPr sz="800" dirty="0">
            <a:solidFill>
              <a:schemeClr val="bg1">
                <a:lumMod val="50000"/>
              </a:schemeClr>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 id="{53FA6827-6E72-4983-B8F5-7DE8FD7AC7DD}" vid="{E03346E1-99B1-4825-BDC4-77CE8B54CE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04155fd-b712-4e6e-b8c7-500cb90226d6">
      <UserInfo>
        <DisplayName>Chris Moriarty</DisplayName>
        <AccountId>47</AccountId>
        <AccountType/>
      </UserInfo>
      <UserInfo>
        <DisplayName>Richard Gallagher</DisplayName>
        <AccountId>43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42B5BA473D6A643B693CCD290A8FF32" ma:contentTypeVersion="6" ma:contentTypeDescription="Create a new document." ma:contentTypeScope="" ma:versionID="8769248a795e6eb1f215ac6ea877458e">
  <xsd:schema xmlns:xsd="http://www.w3.org/2001/XMLSchema" xmlns:xs="http://www.w3.org/2001/XMLSchema" xmlns:p="http://schemas.microsoft.com/office/2006/metadata/properties" xmlns:ns2="44d7277b-a194-455b-bf8f-43ff24e2253e" xmlns:ns3="a04155fd-b712-4e6e-b8c7-500cb90226d6" targetNamespace="http://schemas.microsoft.com/office/2006/metadata/properties" ma:root="true" ma:fieldsID="4eb4f3711c78cba8edde3948a3502c5c" ns2:_="" ns3:_="">
    <xsd:import namespace="44d7277b-a194-455b-bf8f-43ff24e2253e"/>
    <xsd:import namespace="a04155fd-b712-4e6e-b8c7-500cb90226d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d7277b-a194-455b-bf8f-43ff24e22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4155fd-b712-4e6e-b8c7-500cb90226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02518E-38F1-4001-ACDE-00C65ECEA85B}">
  <ds:schemaRefs>
    <ds:schemaRef ds:uri="http://schemas.microsoft.com/sharepoint/v3/contenttype/forms"/>
  </ds:schemaRefs>
</ds:datastoreItem>
</file>

<file path=customXml/itemProps2.xml><?xml version="1.0" encoding="utf-8"?>
<ds:datastoreItem xmlns:ds="http://schemas.openxmlformats.org/officeDocument/2006/customXml" ds:itemID="{69230E86-4C78-4F8F-85AC-41794E9F38C0}">
  <ds:schemaRefs>
    <ds:schemaRef ds:uri="http://schemas.microsoft.com/office/2006/metadata/properties"/>
    <ds:schemaRef ds:uri="44d7277b-a194-455b-bf8f-43ff24e2253e"/>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a04155fd-b712-4e6e-b8c7-500cb90226d6"/>
    <ds:schemaRef ds:uri="http://www.w3.org/XML/1998/namespace"/>
    <ds:schemaRef ds:uri="http://purl.org/dc/terms/"/>
  </ds:schemaRefs>
</ds:datastoreItem>
</file>

<file path=customXml/itemProps3.xml><?xml version="1.0" encoding="utf-8"?>
<ds:datastoreItem xmlns:ds="http://schemas.openxmlformats.org/officeDocument/2006/customXml" ds:itemID="{BCF8487C-E644-43C2-BF97-B8C9819B9FEE}">
  <ds:schemaRefs>
    <ds:schemaRef ds:uri="44d7277b-a194-455b-bf8f-43ff24e2253e"/>
    <ds:schemaRef ds:uri="a04155fd-b712-4e6e-b8c7-500cb90226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150485</TotalTime>
  <Words>20344</Words>
  <Application>Microsoft Macintosh PowerPoint</Application>
  <PresentationFormat>Widescreen</PresentationFormat>
  <Paragraphs>1943</Paragraphs>
  <Slides>62</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Cambria Math</vt:lpstr>
      <vt:lpstr>Helvetica</vt:lpstr>
      <vt:lpstr>Helvetica Neue</vt:lpstr>
      <vt:lpstr>Helvetica Neue Light</vt:lpstr>
      <vt:lpstr>City_Football_Powerpoint_Widescreen_MAIN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CFG Football Intelligence Analysis Pack</dc:title>
  <dc:subject/>
  <dc:creator>Edd Webster</dc:creator>
  <cp:keywords/>
  <dc:description/>
  <cp:lastModifiedBy>Microsoft Office User</cp:lastModifiedBy>
  <cp:revision>1680</cp:revision>
  <dcterms:created xsi:type="dcterms:W3CDTF">2020-02-05T14:32:11Z</dcterms:created>
  <dcterms:modified xsi:type="dcterms:W3CDTF">2021-04-26T13:21:03Z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0x010100442B5BA473D6A643B693CCD290A8FF32</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ies>
</file>